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rts/chart1.xml" ContentType="application/vnd.openxmlformats-officedocument.drawingml.chart+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2"/>
  </p:sldMasterIdLst>
  <p:notesMasterIdLst>
    <p:notesMasterId r:id="rId43"/>
  </p:notesMasterIdLst>
  <p:sldIdLst>
    <p:sldId id="29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noFill/>
        </a:fill>
      </a:tcStyle>
    </a:wholeTbl>
    <a:band2H>
      <a:tcTxStyle/>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000000"/>
              </a:solidFill>
              <a:prstDash val="solid"/>
              <a:miter lim="400000"/>
            </a:ln>
          </a:left>
          <a:right>
            <a:ln w="12700" cap="flat">
              <a:solidFill>
                <a:srgbClr val="C4C6C6"/>
              </a:solidFill>
              <a:prstDash val="solid"/>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E8E9E8"/>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no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0" cap="flat">
              <a:noFill/>
              <a:miter lim="400000"/>
            </a:ln>
          </a:bottom>
          <a:insideH>
            <a:ln w="12700" cap="flat">
              <a:noFill/>
              <a:miter lim="400000"/>
            </a:ln>
          </a:insideH>
          <a:insideV>
            <a:ln w="12700" cap="flat">
              <a:noFill/>
              <a:miter lim="400000"/>
            </a:ln>
          </a:insideV>
        </a:tcBdr>
        <a:fill>
          <a:solidFill>
            <a:schemeClr val="accent1">
              <a:satOff val="12166"/>
              <a:lumOff val="-13042"/>
            </a:schemeClr>
          </a:solidFill>
        </a:fill>
      </a:tcStyle>
    </a:firstRow>
  </a:tblStyle>
  <a:tblStyle styleId="{C7B018BB-80A7-4F77-B60F-C8B233D01FF8}"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EFF8FA"/>
          </a:solidFill>
        </a:fill>
      </a:tcStyle>
    </a:band2H>
    <a:firstCo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4F728F"/>
              </a:solidFill>
              <a:prstDash val="solid"/>
              <a:miter lim="400000"/>
            </a:ln>
          </a:top>
          <a:bottom>
            <a:ln w="12700" cap="flat">
              <a:solidFill>
                <a:srgbClr val="4F728F"/>
              </a:solidFill>
              <a:prstDash val="solid"/>
              <a:miter lim="400000"/>
            </a:ln>
          </a:bottom>
          <a:insideH>
            <a:ln w="12700" cap="flat">
              <a:solidFill>
                <a:srgbClr val="4F728F"/>
              </a:solidFill>
              <a:prstDash val="solid"/>
              <a:miter lim="400000"/>
            </a:ln>
          </a:insideH>
          <a:insideV>
            <a:ln w="12700" cap="flat">
              <a:noFill/>
              <a:miter lim="400000"/>
            </a:ln>
          </a:insideV>
        </a:tcBdr>
        <a:fill>
          <a:solidFill>
            <a:srgbClr val="D4DADF"/>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638EB0"/>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173D59"/>
          </a:solidFill>
        </a:fill>
      </a:tcStyle>
    </a:firstRow>
  </a:tblStyle>
  <a:tblStyle styleId="{EEE7283C-3CF3-47DC-8721-378D4A62B228}" styleName="">
    <a:tblBg/>
    <a:wholeTbl>
      <a:tcTxStyle b="off" i="off">
        <a:font>
          <a:latin typeface="Helvetica Neue"/>
          <a:ea typeface="Helvetica Neue"/>
          <a:cs typeface="Helvetica Neue"/>
        </a:font>
        <a:srgbClr val="444444"/>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3C3C1D"/>
              </a:solidFill>
              <a:prstDash val="solid"/>
              <a:miter lim="400000"/>
            </a:ln>
          </a:left>
          <a:right>
            <a:ln w="12700" cap="flat">
              <a:solidFill>
                <a:schemeClr val="accent2">
                  <a:hueOff val="-487087"/>
                  <a:satOff val="-2686"/>
                  <a:lumOff val="14808"/>
                </a:schemeClr>
              </a:solidFill>
              <a:prstDash val="solid"/>
              <a:miter lim="400000"/>
            </a:ln>
          </a:right>
          <a:top>
            <a:ln w="12700" cap="flat">
              <a:solidFill>
                <a:schemeClr val="accent2">
                  <a:hueOff val="-487087"/>
                  <a:satOff val="-2686"/>
                  <a:lumOff val="14808"/>
                </a:schemeClr>
              </a:solidFill>
              <a:prstDash val="solid"/>
              <a:miter lim="400000"/>
            </a:ln>
          </a:top>
          <a:bottom>
            <a:ln w="12700" cap="flat">
              <a:solidFill>
                <a:schemeClr val="accent2">
                  <a:hueOff val="-487087"/>
                  <a:satOff val="-2686"/>
                  <a:lumOff val="14808"/>
                </a:schemeClr>
              </a:solidFill>
              <a:prstDash val="solid"/>
              <a:miter lim="400000"/>
            </a:ln>
          </a:bottom>
          <a:insideH>
            <a:ln w="12700" cap="flat">
              <a:solidFill>
                <a:schemeClr val="accent2">
                  <a:hueOff val="-487087"/>
                  <a:satOff val="-2686"/>
                  <a:lumOff val="14808"/>
                </a:schemeClr>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CFCDBB"/>
          </a:solidFill>
        </a:fill>
      </a:tcStyle>
    </a:firstCol>
    <a:lastRow>
      <a:tcTxStyle b="off" i="off">
        <a:font>
          <a:latin typeface="Helvetica Neue"/>
          <a:ea typeface="Helvetica Neue"/>
          <a:cs typeface="Helvetica Neue"/>
        </a:font>
        <a:srgbClr val="444444"/>
      </a:tcTxStyle>
      <a:tcStyle>
        <a:tcBdr>
          <a:left>
            <a:ln w="12700" cap="flat">
              <a:solidFill>
                <a:srgbClr val="C6C6C6"/>
              </a:solidFill>
              <a:prstDash val="solid"/>
              <a:miter lim="400000"/>
            </a:ln>
          </a:left>
          <a:right>
            <a:ln w="12700" cap="flat">
              <a:solidFill>
                <a:srgbClr val="C6C6C6"/>
              </a:solidFill>
              <a:prstDash val="solid"/>
              <a:miter lim="400000"/>
            </a:ln>
          </a:right>
          <a:top>
            <a:ln w="12700" cap="flat">
              <a:solidFill>
                <a:srgbClr val="656839"/>
              </a:solidFill>
              <a:prstDash val="solid"/>
              <a:miter lim="400000"/>
            </a:ln>
          </a:top>
          <a:bottom>
            <a:ln w="12700" cap="flat">
              <a:solidFill>
                <a:srgbClr val="3C3C1D"/>
              </a:solidFill>
              <a:prstDash val="solid"/>
              <a:miter lim="400000"/>
            </a:ln>
          </a:bottom>
          <a:insideH>
            <a:ln w="12700" cap="flat">
              <a:solidFill>
                <a:srgbClr val="C6C6C6"/>
              </a:solidFill>
              <a:prstDash val="solid"/>
              <a:miter lim="400000"/>
            </a:ln>
          </a:insideH>
          <a:insideV>
            <a:ln w="12700" cap="flat">
              <a:solidFill>
                <a:srgbClr val="C6C6C6"/>
              </a:solidFill>
              <a:prstDash val="solid"/>
              <a:miter lim="400000"/>
            </a:ln>
          </a:insideV>
        </a:tcBdr>
        <a:fill>
          <a:solidFill>
            <a:srgbClr val="E8E9E8"/>
          </a:solidFill>
        </a:fill>
      </a:tcStyle>
    </a:lastRow>
    <a:firstRow>
      <a:tcTxStyle b="off" i="off">
        <a:font>
          <a:latin typeface="Helvetica Neue"/>
          <a:ea typeface="Helvetica Neue"/>
          <a:cs typeface="Helvetica Neue"/>
        </a:font>
        <a:srgbClr val="FFFFFF"/>
      </a:tcTxStyle>
      <a:tcStyle>
        <a:tcBdr>
          <a:left>
            <a:ln w="12700" cap="flat">
              <a:solidFill>
                <a:schemeClr val="accent2">
                  <a:hueOff val="-487087"/>
                  <a:satOff val="-2686"/>
                  <a:lumOff val="14808"/>
                </a:schemeClr>
              </a:solidFill>
              <a:prstDash val="solid"/>
              <a:miter lim="400000"/>
            </a:ln>
          </a:left>
          <a:right>
            <a:ln w="12700" cap="flat">
              <a:solidFill>
                <a:schemeClr val="accent2">
                  <a:hueOff val="-487087"/>
                  <a:satOff val="-2686"/>
                  <a:lumOff val="14808"/>
                </a:schemeClr>
              </a:solidFill>
              <a:prstDash val="solid"/>
              <a:miter lim="400000"/>
            </a:ln>
          </a:right>
          <a:top>
            <a:ln w="12700" cap="flat">
              <a:solidFill>
                <a:srgbClr val="3C3C1D"/>
              </a:solidFill>
              <a:prstDash val="solid"/>
              <a:miter lim="400000"/>
            </a:ln>
          </a:top>
          <a:bottom>
            <a:ln w="12700" cap="flat">
              <a:solidFill>
                <a:srgbClr val="CBCBCB"/>
              </a:solidFill>
              <a:prstDash val="solid"/>
              <a:miter lim="400000"/>
            </a:ln>
          </a:bottom>
          <a:insideH>
            <a:ln w="12700" cap="flat">
              <a:solidFill>
                <a:srgbClr val="AAA485"/>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656839"/>
          </a:solidFill>
        </a:fill>
      </a:tcStyle>
    </a:firstRow>
  </a:tblStyle>
  <a:tblStyle styleId="{CF821DB8-F4EB-4A41-A1BA-3FCAFE7338EE}"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F1F1F1"/>
          </a:solidFill>
        </a:fill>
      </a:tcStyle>
    </a:wholeTbl>
    <a:band2H>
      <a:tcTxStyle/>
      <a:tcStyle>
        <a:tcBdr/>
        <a:fill>
          <a:solidFill>
            <a:srgbClr val="E4E4E0"/>
          </a:solidFill>
        </a:fill>
      </a:tcStyle>
    </a:band2H>
    <a:firstCol>
      <a:tcTxStyle b="off" i="off">
        <a:font>
          <a:latin typeface="Helvetica Neue"/>
          <a:ea typeface="Helvetica Neue"/>
          <a:cs typeface="Helvetica Neue"/>
        </a:font>
        <a:srgbClr val="FFFFFF"/>
      </a:tcTxStyle>
      <a:tcStyle>
        <a:tcBdr>
          <a:left>
            <a:ln w="12700" cap="flat">
              <a:solidFill>
                <a:srgbClr val="515151"/>
              </a:solidFill>
              <a:prstDash val="solid"/>
              <a:miter lim="400000"/>
            </a:ln>
          </a:left>
          <a:right>
            <a:ln w="0" cap="flat">
              <a:noFill/>
              <a:miter lim="400000"/>
            </a:ln>
          </a:right>
          <a:top>
            <a:ln w="12700" cap="flat">
              <a:solidFill>
                <a:srgbClr val="7D7766"/>
              </a:solidFill>
              <a:prstDash val="solid"/>
              <a:miter lim="400000"/>
            </a:ln>
          </a:top>
          <a:bottom>
            <a:ln w="12700" cap="flat">
              <a:solidFill>
                <a:srgbClr val="7D7766"/>
              </a:solidFill>
              <a:prstDash val="solid"/>
              <a:miter lim="400000"/>
            </a:ln>
          </a:bottom>
          <a:insideH>
            <a:ln w="12700" cap="flat">
              <a:solidFill>
                <a:srgbClr val="7D7766"/>
              </a:solidFill>
              <a:prstDash val="solid"/>
              <a:miter lim="400000"/>
            </a:ln>
          </a:insideH>
          <a:insideV>
            <a:ln w="12700" cap="flat">
              <a:noFill/>
              <a:miter lim="400000"/>
            </a:ln>
          </a:insideV>
        </a:tcBdr>
        <a:fill>
          <a:solidFill>
            <a:srgbClr val="8F8B7E"/>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747474"/>
              </a:solidFill>
              <a:prstDash val="solid"/>
              <a:miter lim="400000"/>
            </a:ln>
          </a:top>
          <a:bottom>
            <a:ln w="12700" cap="flat">
              <a:solidFill>
                <a:srgbClr val="515151"/>
              </a:solidFill>
              <a:prstDash val="solid"/>
              <a:miter lim="400000"/>
            </a:ln>
          </a:bottom>
          <a:insideH>
            <a:ln w="12700" cap="flat">
              <a:noFill/>
              <a:miter lim="400000"/>
            </a:ln>
          </a:insideH>
          <a:insideV>
            <a:ln w="12700" cap="flat">
              <a:noFill/>
              <a:miter lim="400000"/>
            </a:ln>
          </a:insideV>
        </a:tcBdr>
        <a:fill>
          <a:solidFill>
            <a:srgbClr val="F1F1F1"/>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515151"/>
              </a:solidFill>
              <a:prstDash val="solid"/>
              <a:miter lim="400000"/>
            </a:ln>
          </a:top>
          <a:bottom>
            <a:ln w="25400" cap="flat">
              <a:solidFill>
                <a:schemeClr val="accent2">
                  <a:hueOff val="-487087"/>
                  <a:satOff val="-2686"/>
                  <a:lumOff val="14808"/>
                </a:schemeClr>
              </a:solidFill>
              <a:prstDash val="solid"/>
              <a:miter lim="400000"/>
            </a:ln>
          </a:bottom>
          <a:insideH>
            <a:ln w="12700" cap="flat">
              <a:noFill/>
              <a:miter lim="400000"/>
            </a:ln>
          </a:insideH>
          <a:insideV>
            <a:ln w="12700" cap="flat">
              <a:noFill/>
              <a:miter lim="400000"/>
            </a:ln>
          </a:insideV>
        </a:tcBdr>
        <a:fill>
          <a:solidFill>
            <a:srgbClr val="5E5A4C"/>
          </a:solidFill>
        </a:fill>
      </a:tcStyle>
    </a:firstRow>
  </a:tblStyle>
  <a:tblStyle styleId="{33BA23B1-9221-436E-865A-0063620EA4FD}" styleName="">
    <a:tblBg/>
    <a:wholeTb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solidFill>
                <a:srgbClr val="747474"/>
              </a:solidFill>
              <a:prstDash val="solid"/>
              <a:miter lim="400000"/>
            </a:ln>
          </a:insideH>
          <a:insideV>
            <a:ln w="12700" cap="flat">
              <a:solidFill>
                <a:srgbClr val="747474"/>
              </a:solidFill>
              <a:prstDash val="solid"/>
              <a:miter lim="400000"/>
            </a:ln>
          </a:insideV>
        </a:tcBdr>
        <a:fill>
          <a:noFill/>
        </a:fill>
      </a:tcStyle>
    </a:wholeTbl>
    <a:band2H>
      <a:tcTxStyle/>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lastRow>
    <a:fir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firstRow>
  </a:tblStyle>
  <a:tblStyle styleId="{2708684C-4D16-4618-839F-0558EEFCDFE6}" styleName="">
    <a:tblBg/>
    <a:wholeTbl>
      <a:tcTxStyle b="off" i="off">
        <a:font>
          <a:latin typeface="Helvetica Neue"/>
          <a:ea typeface="Helvetica Neue"/>
          <a:cs typeface="Helvetica Neue"/>
        </a:font>
        <a:srgbClr val="777777"/>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525252"/>
              </a:solidFill>
              <a:custDash>
                <a:ds d="200000" sp="200000"/>
              </a:custDash>
              <a:miter lim="400000"/>
            </a:ln>
          </a:top>
          <a:bottom>
            <a:ln w="12700" cap="flat">
              <a:solidFill>
                <a:srgbClr val="525252"/>
              </a:solidFill>
              <a:custDash>
                <a:ds d="200000" sp="200000"/>
              </a:custDash>
              <a:miter lim="400000"/>
            </a:ln>
          </a:bottom>
          <a:insideH>
            <a:ln w="12700" cap="flat">
              <a:solidFill>
                <a:srgbClr val="525252"/>
              </a:solidFill>
              <a:custDash>
                <a:ds d="200000" sp="200000"/>
              </a:custDash>
              <a:miter lim="400000"/>
            </a:ln>
          </a:insideH>
          <a:insideV>
            <a:ln w="12700" cap="flat">
              <a:solidFill>
                <a:srgbClr val="C9C9C9"/>
              </a:solidFill>
              <a:prstDash val="solid"/>
              <a:miter lim="400000"/>
            </a:ln>
          </a:insideV>
        </a:tcBdr>
        <a:fill>
          <a:noFill/>
        </a:fill>
      </a:tcStyle>
    </a:wholeTbl>
    <a:band2H>
      <a:tcTxStyle/>
      <a:tcStyle>
        <a:tcBdr/>
        <a:fill>
          <a:solidFill>
            <a:srgbClr val="D2D2D2">
              <a:alpha val="30000"/>
            </a:srgbClr>
          </a:solidFill>
        </a:fill>
      </a:tcStyle>
    </a:band2H>
    <a:firstCol>
      <a:tcTxStyle b="off" i="off">
        <a:font>
          <a:latin typeface="Helvetica Neue Medium"/>
          <a:ea typeface="Helvetica Neue Medium"/>
          <a:cs typeface="Helvetica Neue Medium"/>
        </a:font>
        <a:srgbClr val="555555"/>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C9C9C9"/>
              </a:solidFill>
              <a:prstDash val="solid"/>
              <a:miter lim="400000"/>
            </a:ln>
          </a:top>
          <a:bottom>
            <a:ln w="12700" cap="flat">
              <a:solidFill>
                <a:srgbClr val="C9C9C9"/>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Col>
    <a:la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lastRow>
    <a:fir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887" autoAdjust="0"/>
  </p:normalViewPr>
  <p:slideViewPr>
    <p:cSldViewPr snapToGrid="0">
      <p:cViewPr varScale="1">
        <p:scale>
          <a:sx n="42" d="100"/>
          <a:sy n="42" d="100"/>
        </p:scale>
        <p:origin x="1472" y="32"/>
      </p:cViewPr>
      <p:guideLst/>
    </p:cSldViewPr>
  </p:slideViewPr>
  <p:notesTextViewPr>
    <p:cViewPr>
      <p:scale>
        <a:sx n="1" d="1"/>
        <a:sy n="1" d="1"/>
      </p:scale>
      <p:origin x="0" y="0"/>
    </p:cViewPr>
  </p:notesTextViewPr>
  <p:notesViewPr>
    <p:cSldViewPr snapToGrid="0">
      <p:cViewPr varScale="1">
        <p:scale>
          <a:sx n="51" d="100"/>
          <a:sy n="51" d="100"/>
        </p:scale>
        <p:origin x="2692" y="6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charts/_rels/chart1.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package" Target="../embeddings/Microsoft_Excel_Worksheet.xlsx"/><Relationship Id="rId2" Type="http://schemas.openxmlformats.org/officeDocument/2006/relationships/image" Target="../media/image16.png"/><Relationship Id="rId1" Type="http://schemas.openxmlformats.org/officeDocument/2006/relationships/image" Target="../media/image15.png"/><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charts/_rels/chart2.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package" Target="../embeddings/Microsoft_Excel_Worksheet1.xlsx"/><Relationship Id="rId2" Type="http://schemas.openxmlformats.org/officeDocument/2006/relationships/image" Target="../media/image16.png"/><Relationship Id="rId1" Type="http://schemas.openxmlformats.org/officeDocument/2006/relationships/image" Target="../media/image15.png"/><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charts/_rels/chart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image" Target="../media/image15.png"/><Relationship Id="rId4"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package" Target="../embeddings/Microsoft_Excel_Worksheet3.xlsx"/><Relationship Id="rId2" Type="http://schemas.openxmlformats.org/officeDocument/2006/relationships/image" Target="../media/image16.png"/><Relationship Id="rId1" Type="http://schemas.openxmlformats.org/officeDocument/2006/relationships/image" Target="../media/image15.png"/><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charts/_rels/chart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6.png"/><Relationship Id="rId4"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package" Target="../embeddings/Microsoft_Excel_Worksheet5.xlsx"/><Relationship Id="rId2" Type="http://schemas.openxmlformats.org/officeDocument/2006/relationships/image" Target="../media/image16.png"/><Relationship Id="rId1" Type="http://schemas.openxmlformats.org/officeDocument/2006/relationships/image" Target="../media/image15.png"/><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charts/_rels/chart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7.png"/><Relationship Id="rId1" Type="http://schemas.openxmlformats.org/officeDocument/2006/relationships/image" Target="../media/image15.png"/><Relationship Id="rId4"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package" Target="../embeddings/Microsoft_Excel_Worksheet7.xlsx"/><Relationship Id="rId2" Type="http://schemas.openxmlformats.org/officeDocument/2006/relationships/image" Target="../media/image16.png"/><Relationship Id="rId1" Type="http://schemas.openxmlformats.org/officeDocument/2006/relationships/image" Target="../media/image15.png"/><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charts/_rels/chart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7.png"/><Relationship Id="rId1" Type="http://schemas.openxmlformats.org/officeDocument/2006/relationships/image" Target="../media/image16.png"/><Relationship Id="rId4"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plosion val="8"/>
          <c:dPt>
            <c:idx val="0"/>
            <c:bubble3D val="0"/>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1-17D2-4119-8AD2-138B2D6E5002}"/>
              </c:ext>
            </c:extLst>
          </c:dPt>
          <c:dPt>
            <c:idx val="1"/>
            <c:bubble3D val="0"/>
            <c:spPr>
              <a:blipFill rotWithShape="1">
                <a:blip xmlns:r="http://schemas.openxmlformats.org/officeDocument/2006/relationships" r:embed="rId2"/>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3-17D2-4119-8AD2-138B2D6E5002}"/>
              </c:ext>
            </c:extLst>
          </c:dPt>
          <c:dPt>
            <c:idx val="2"/>
            <c:bubble3D val="0"/>
            <c:spPr>
              <a:blipFill rotWithShape="1">
                <a:blip xmlns:r="http://schemas.openxmlformats.org/officeDocument/2006/relationships" r:embed="rId3"/>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5-17D2-4119-8AD2-138B2D6E5002}"/>
              </c:ext>
            </c:extLst>
          </c:dPt>
          <c:dPt>
            <c:idx val="3"/>
            <c:bubble3D val="0"/>
            <c:spPr>
              <a:blipFill rotWithShape="1">
                <a:blip xmlns:r="http://schemas.openxmlformats.org/officeDocument/2006/relationships" r:embed="rId4"/>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7-17D2-4119-8AD2-138B2D6E5002}"/>
              </c:ext>
            </c:extLst>
          </c:dPt>
          <c:dPt>
            <c:idx val="4"/>
            <c:bubble3D val="0"/>
            <c:spPr>
              <a:blipFill rotWithShape="1">
                <a:blip xmlns:r="http://schemas.openxmlformats.org/officeDocument/2006/relationships" r:embed="rId5"/>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9-17D2-4119-8AD2-138B2D6E5002}"/>
              </c:ext>
            </c:extLst>
          </c:dPt>
          <c:dPt>
            <c:idx val="5"/>
            <c:bubble3D val="0"/>
            <c:spPr>
              <a:blipFill rotWithShape="1">
                <a:blip xmlns:r="http://schemas.openxmlformats.org/officeDocument/2006/relationships" r:embed="rId6"/>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B-17D2-4119-8AD2-138B2D6E5002}"/>
              </c:ext>
            </c:extLst>
          </c:dPt>
          <c:dLbls>
            <c:dLbl>
              <c:idx val="0"/>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1-17D2-4119-8AD2-138B2D6E5002}"/>
                </c:ext>
              </c:extLst>
            </c:dLbl>
            <c:dLbl>
              <c:idx val="1"/>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3-17D2-4119-8AD2-138B2D6E5002}"/>
                </c:ext>
              </c:extLst>
            </c:dLbl>
            <c:dLbl>
              <c:idx val="2"/>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5-17D2-4119-8AD2-138B2D6E5002}"/>
                </c:ext>
              </c:extLst>
            </c:dLbl>
            <c:dLbl>
              <c:idx val="3"/>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7-17D2-4119-8AD2-138B2D6E5002}"/>
                </c:ext>
              </c:extLst>
            </c:dLbl>
            <c:dLbl>
              <c:idx val="4"/>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9-17D2-4119-8AD2-138B2D6E5002}"/>
                </c:ext>
              </c:extLst>
            </c:dLbl>
            <c:dLbl>
              <c:idx val="5"/>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B-17D2-4119-8AD2-138B2D6E5002}"/>
                </c:ext>
              </c:extLst>
            </c:dLbl>
            <c:numFmt formatCode="0%" sourceLinked="0"/>
            <c:spPr>
              <a:noFill/>
              <a:ln>
                <a:noFill/>
              </a:ln>
              <a:effectLst/>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showLeaderLines val="0"/>
            <c:extLst>
              <c:ext xmlns:c15="http://schemas.microsoft.com/office/drawing/2012/chart" uri="{CE6537A1-D6FC-4f65-9D91-7224C49458BB}"/>
            </c:extLst>
          </c:dLbls>
          <c:cat>
            <c:strRef>
              <c:f>Sheet1!$B$1:$G$1</c:f>
              <c:strCache>
                <c:ptCount val="6"/>
                <c:pt idx="0">
                  <c:v>Windows</c:v>
                </c:pt>
                <c:pt idx="1">
                  <c:v>Linux</c:v>
                </c:pt>
                <c:pt idx="2">
                  <c:v>Oracle</c:v>
                </c:pt>
                <c:pt idx="3">
                  <c:v>MySQL</c:v>
                </c:pt>
                <c:pt idx="4">
                  <c:v>Apache</c:v>
                </c:pt>
                <c:pt idx="5">
                  <c:v>IIS</c:v>
                </c:pt>
              </c:strCache>
            </c:strRef>
          </c:cat>
          <c:val>
            <c:numRef>
              <c:f>Sheet1!$B$2:$G$2</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0C-17D2-4119-8AD2-138B2D6E5002}"/>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7">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plosion val="8"/>
          <c:dPt>
            <c:idx val="0"/>
            <c:bubble3D val="0"/>
            <c:extLst>
              <c:ext xmlns:c16="http://schemas.microsoft.com/office/drawing/2014/chart" uri="{C3380CC4-5D6E-409C-BE32-E72D297353CC}">
                <c16:uniqueId val="{00000001-5F98-4A54-B832-72195EAC8F2C}"/>
              </c:ext>
            </c:extLst>
          </c:dPt>
          <c:dPt>
            <c:idx val="1"/>
            <c:bubble3D val="0"/>
            <c:spPr>
              <a:blipFill rotWithShape="1">
                <a:blip xmlns:r="http://schemas.openxmlformats.org/officeDocument/2006/relationships" r:embed="rId2"/>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3-5F98-4A54-B832-72195EAC8F2C}"/>
              </c:ext>
            </c:extLst>
          </c:dPt>
          <c:dPt>
            <c:idx val="2"/>
            <c:bubble3D val="0"/>
            <c:spPr>
              <a:blipFill rotWithShape="1">
                <a:blip xmlns:r="http://schemas.openxmlformats.org/officeDocument/2006/relationships" r:embed="rId3"/>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5-5F98-4A54-B832-72195EAC8F2C}"/>
              </c:ext>
            </c:extLst>
          </c:dPt>
          <c:dPt>
            <c:idx val="3"/>
            <c:bubble3D val="0"/>
            <c:spPr>
              <a:blipFill rotWithShape="1">
                <a:blip xmlns:r="http://schemas.openxmlformats.org/officeDocument/2006/relationships" r:embed="rId4"/>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7-5F98-4A54-B832-72195EAC8F2C}"/>
              </c:ext>
            </c:extLst>
          </c:dPt>
          <c:dPt>
            <c:idx val="4"/>
            <c:bubble3D val="0"/>
            <c:spPr>
              <a:blipFill rotWithShape="1">
                <a:blip xmlns:r="http://schemas.openxmlformats.org/officeDocument/2006/relationships" r:embed="rId5"/>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9-5F98-4A54-B832-72195EAC8F2C}"/>
              </c:ext>
            </c:extLst>
          </c:dPt>
          <c:dPt>
            <c:idx val="5"/>
            <c:bubble3D val="0"/>
            <c:spPr>
              <a:blipFill rotWithShape="1">
                <a:blip xmlns:r="http://schemas.openxmlformats.org/officeDocument/2006/relationships" r:embed="rId6"/>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B-5F98-4A54-B832-72195EAC8F2C}"/>
              </c:ext>
            </c:extLst>
          </c:dPt>
          <c:cat>
            <c:strRef>
              <c:f>Sheet1!$B$1:$G$1</c:f>
              <c:strCache>
                <c:ptCount val="6"/>
                <c:pt idx="0">
                  <c:v>Windows</c:v>
                </c:pt>
                <c:pt idx="1">
                  <c:v>Linux</c:v>
                </c:pt>
                <c:pt idx="2">
                  <c:v>Oracle</c:v>
                </c:pt>
                <c:pt idx="3">
                  <c:v>MySQL</c:v>
                </c:pt>
                <c:pt idx="4">
                  <c:v>Apache</c:v>
                </c:pt>
                <c:pt idx="5">
                  <c:v>IIS</c:v>
                </c:pt>
              </c:strCache>
            </c:strRef>
          </c:cat>
          <c:val>
            <c:numRef>
              <c:f>Sheet1!$B$2:$G$2</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0C-5F98-4A54-B832-72195EAC8F2C}"/>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7">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3.4809699999999999E-2"/>
          <c:y val="3.4809699999999999E-2"/>
          <c:w val="0.93038100000000001"/>
          <c:h val="0.91788099999999995"/>
        </c:manualLayout>
      </c:layout>
      <c:pieChart>
        <c:varyColors val="0"/>
        <c:ser>
          <c:idx val="0"/>
          <c:order val="0"/>
          <c:tx>
            <c:strRef>
              <c:f>Sheet1!$A$2</c:f>
              <c:strCache>
                <c:ptCount val="1"/>
                <c:pt idx="0">
                  <c:v>Region 1</c:v>
                </c:pt>
              </c:strCache>
            </c:strRef>
          </c:tx>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plosion val="8"/>
          <c:dPt>
            <c:idx val="0"/>
            <c:bubble3D val="0"/>
            <c:extLst>
              <c:ext xmlns:c16="http://schemas.microsoft.com/office/drawing/2014/chart" uri="{C3380CC4-5D6E-409C-BE32-E72D297353CC}">
                <c16:uniqueId val="{00000001-B97A-416E-8890-A7066E04AA57}"/>
              </c:ext>
            </c:extLst>
          </c:dPt>
          <c:dPt>
            <c:idx val="1"/>
            <c:bubble3D val="0"/>
            <c:spPr>
              <a:no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3-B97A-416E-8890-A7066E04AA57}"/>
              </c:ext>
            </c:extLst>
          </c:dPt>
          <c:dPt>
            <c:idx val="2"/>
            <c:bubble3D val="0"/>
            <c:spPr>
              <a:no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5-B97A-416E-8890-A7066E04AA57}"/>
              </c:ext>
            </c:extLst>
          </c:dPt>
          <c:dPt>
            <c:idx val="3"/>
            <c:bubble3D val="0"/>
            <c:spPr>
              <a:blipFill rotWithShape="1">
                <a:blip xmlns:r="http://schemas.openxmlformats.org/officeDocument/2006/relationships" r:embed="rId2"/>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7-B97A-416E-8890-A7066E04AA57}"/>
              </c:ext>
            </c:extLst>
          </c:dPt>
          <c:dPt>
            <c:idx val="4"/>
            <c:bubble3D val="0"/>
            <c:spPr>
              <a:no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9-B97A-416E-8890-A7066E04AA57}"/>
              </c:ext>
            </c:extLst>
          </c:dPt>
          <c:dPt>
            <c:idx val="5"/>
            <c:bubble3D val="0"/>
            <c:spPr>
              <a:blipFill rotWithShape="1">
                <a:blip xmlns:r="http://schemas.openxmlformats.org/officeDocument/2006/relationships" r:embed="rId3"/>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B-B97A-416E-8890-A7066E04AA57}"/>
              </c:ext>
            </c:extLst>
          </c:dPt>
          <c:dLbls>
            <c:dLbl>
              <c:idx val="0"/>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1-B97A-416E-8890-A7066E04AA57}"/>
                </c:ext>
              </c:extLst>
            </c:dLbl>
            <c:dLbl>
              <c:idx val="1"/>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3-B97A-416E-8890-A7066E04AA57}"/>
                </c:ext>
              </c:extLst>
            </c:dLbl>
            <c:dLbl>
              <c:idx val="2"/>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5-B97A-416E-8890-A7066E04AA57}"/>
                </c:ext>
              </c:extLst>
            </c:dLbl>
            <c:dLbl>
              <c:idx val="3"/>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7-B97A-416E-8890-A7066E04AA57}"/>
                </c:ext>
              </c:extLst>
            </c:dLbl>
            <c:dLbl>
              <c:idx val="4"/>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9-B97A-416E-8890-A7066E04AA57}"/>
                </c:ext>
              </c:extLst>
            </c:dLbl>
            <c:dLbl>
              <c:idx val="5"/>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B-B97A-416E-8890-A7066E04AA57}"/>
                </c:ext>
              </c:extLst>
            </c:dLbl>
            <c:numFmt formatCode="0%" sourceLinked="0"/>
            <c:spPr>
              <a:noFill/>
              <a:ln>
                <a:noFill/>
              </a:ln>
              <a:effectLst/>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showLeaderLines val="0"/>
            <c:extLst>
              <c:ext xmlns:c15="http://schemas.microsoft.com/office/drawing/2012/chart" uri="{CE6537A1-D6FC-4f65-9D91-7224C49458BB}"/>
            </c:extLst>
          </c:dLbls>
          <c:cat>
            <c:strRef>
              <c:f>Sheet1!$B$1:$G$1</c:f>
              <c:strCache>
                <c:ptCount val="6"/>
                <c:pt idx="0">
                  <c:v>Windows</c:v>
                </c:pt>
                <c:pt idx="1">
                  <c:v>Linux</c:v>
                </c:pt>
                <c:pt idx="2">
                  <c:v>Oracle</c:v>
                </c:pt>
                <c:pt idx="3">
                  <c:v>MySQL</c:v>
                </c:pt>
                <c:pt idx="4">
                  <c:v>Apache</c:v>
                </c:pt>
                <c:pt idx="5">
                  <c:v>IIS</c:v>
                </c:pt>
              </c:strCache>
            </c:strRef>
          </c:cat>
          <c:val>
            <c:numRef>
              <c:f>Sheet1!$B$2:$G$2</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0C-B97A-416E-8890-A7066E04AA57}"/>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4">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plosion val="8"/>
          <c:dPt>
            <c:idx val="0"/>
            <c:bubble3D val="0"/>
            <c:extLst>
              <c:ext xmlns:c16="http://schemas.microsoft.com/office/drawing/2014/chart" uri="{C3380CC4-5D6E-409C-BE32-E72D297353CC}">
                <c16:uniqueId val="{00000001-5542-4725-9E99-EBB412B17B94}"/>
              </c:ext>
            </c:extLst>
          </c:dPt>
          <c:dPt>
            <c:idx val="1"/>
            <c:bubble3D val="0"/>
            <c:spPr>
              <a:blipFill rotWithShape="1">
                <a:blip xmlns:r="http://schemas.openxmlformats.org/officeDocument/2006/relationships" r:embed="rId2"/>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3-5542-4725-9E99-EBB412B17B94}"/>
              </c:ext>
            </c:extLst>
          </c:dPt>
          <c:dPt>
            <c:idx val="2"/>
            <c:bubble3D val="0"/>
            <c:spPr>
              <a:blipFill rotWithShape="1">
                <a:blip xmlns:r="http://schemas.openxmlformats.org/officeDocument/2006/relationships" r:embed="rId3"/>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5-5542-4725-9E99-EBB412B17B94}"/>
              </c:ext>
            </c:extLst>
          </c:dPt>
          <c:dPt>
            <c:idx val="3"/>
            <c:bubble3D val="0"/>
            <c:spPr>
              <a:blipFill rotWithShape="1">
                <a:blip xmlns:r="http://schemas.openxmlformats.org/officeDocument/2006/relationships" r:embed="rId4"/>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7-5542-4725-9E99-EBB412B17B94}"/>
              </c:ext>
            </c:extLst>
          </c:dPt>
          <c:dPt>
            <c:idx val="4"/>
            <c:bubble3D val="0"/>
            <c:spPr>
              <a:blipFill rotWithShape="1">
                <a:blip xmlns:r="http://schemas.openxmlformats.org/officeDocument/2006/relationships" r:embed="rId5"/>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9-5542-4725-9E99-EBB412B17B94}"/>
              </c:ext>
            </c:extLst>
          </c:dPt>
          <c:dPt>
            <c:idx val="5"/>
            <c:bubble3D val="0"/>
            <c:spPr>
              <a:blipFill rotWithShape="1">
                <a:blip xmlns:r="http://schemas.openxmlformats.org/officeDocument/2006/relationships" r:embed="rId6"/>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B-5542-4725-9E99-EBB412B17B94}"/>
              </c:ext>
            </c:extLst>
          </c:dPt>
          <c:cat>
            <c:strRef>
              <c:f>Sheet1!$B$1:$G$1</c:f>
              <c:strCache>
                <c:ptCount val="6"/>
                <c:pt idx="0">
                  <c:v>Windows</c:v>
                </c:pt>
                <c:pt idx="1">
                  <c:v>Linux</c:v>
                </c:pt>
                <c:pt idx="2">
                  <c:v>Oracle</c:v>
                </c:pt>
                <c:pt idx="3">
                  <c:v>MySQL</c:v>
                </c:pt>
                <c:pt idx="4">
                  <c:v>Apache</c:v>
                </c:pt>
                <c:pt idx="5">
                  <c:v>IIS</c:v>
                </c:pt>
              </c:strCache>
            </c:strRef>
          </c:cat>
          <c:val>
            <c:numRef>
              <c:f>Sheet1!$B$2:$G$2</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0C-5542-4725-9E99-EBB412B17B94}"/>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7">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3.4809699999999999E-2"/>
          <c:y val="3.4809699999999999E-2"/>
          <c:w val="0.93038100000000001"/>
          <c:h val="0.91788099999999995"/>
        </c:manualLayout>
      </c:layout>
      <c:pieChart>
        <c:varyColors val="0"/>
        <c:ser>
          <c:idx val="0"/>
          <c:order val="0"/>
          <c:tx>
            <c:strRef>
              <c:f>Sheet1!$A$2</c:f>
              <c:strCache>
                <c:ptCount val="1"/>
                <c:pt idx="0">
                  <c:v>Region 1</c:v>
                </c:pt>
              </c:strCache>
            </c:strRef>
          </c:tx>
          <c:spPr>
            <a:noFill/>
            <a:ln w="12700" cap="flat">
              <a:noFill/>
              <a:miter lim="400000"/>
            </a:ln>
            <a:effectLst>
              <a:outerShdw blurRad="76200" dir="18900000" algn="tl">
                <a:srgbClr val="000000">
                  <a:alpha val="80000"/>
                </a:srgbClr>
              </a:outerShdw>
            </a:effectLst>
          </c:spPr>
          <c:explosion val="8"/>
          <c:dPt>
            <c:idx val="0"/>
            <c:bubble3D val="0"/>
            <c:extLst>
              <c:ext xmlns:c16="http://schemas.microsoft.com/office/drawing/2014/chart" uri="{C3380CC4-5D6E-409C-BE32-E72D297353CC}">
                <c16:uniqueId val="{00000001-F223-4AD5-AAEA-CEDBE8D4B03F}"/>
              </c:ext>
            </c:extLst>
          </c:dPt>
          <c:dPt>
            <c:idx val="1"/>
            <c:bubble3D val="0"/>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3-F223-4AD5-AAEA-CEDBE8D4B03F}"/>
              </c:ext>
            </c:extLst>
          </c:dPt>
          <c:dPt>
            <c:idx val="2"/>
            <c:bubble3D val="0"/>
            <c:extLst>
              <c:ext xmlns:c16="http://schemas.microsoft.com/office/drawing/2014/chart" uri="{C3380CC4-5D6E-409C-BE32-E72D297353CC}">
                <c16:uniqueId val="{00000005-F223-4AD5-AAEA-CEDBE8D4B03F}"/>
              </c:ext>
            </c:extLst>
          </c:dPt>
          <c:dPt>
            <c:idx val="3"/>
            <c:bubble3D val="0"/>
            <c:spPr>
              <a:blipFill rotWithShape="1">
                <a:blip xmlns:r="http://schemas.openxmlformats.org/officeDocument/2006/relationships" r:embed="rId2"/>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7-F223-4AD5-AAEA-CEDBE8D4B03F}"/>
              </c:ext>
            </c:extLst>
          </c:dPt>
          <c:dPt>
            <c:idx val="4"/>
            <c:bubble3D val="0"/>
            <c:spPr>
              <a:blipFill rotWithShape="1">
                <a:blip xmlns:r="http://schemas.openxmlformats.org/officeDocument/2006/relationships" r:embed="rId3"/>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9-F223-4AD5-AAEA-CEDBE8D4B03F}"/>
              </c:ext>
            </c:extLst>
          </c:dPt>
          <c:dPt>
            <c:idx val="5"/>
            <c:bubble3D val="0"/>
            <c:extLst>
              <c:ext xmlns:c16="http://schemas.microsoft.com/office/drawing/2014/chart" uri="{C3380CC4-5D6E-409C-BE32-E72D297353CC}">
                <c16:uniqueId val="{0000000B-F223-4AD5-AAEA-CEDBE8D4B03F}"/>
              </c:ext>
            </c:extLst>
          </c:dPt>
          <c:dLbls>
            <c:dLbl>
              <c:idx val="0"/>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1-F223-4AD5-AAEA-CEDBE8D4B03F}"/>
                </c:ext>
              </c:extLst>
            </c:dLbl>
            <c:dLbl>
              <c:idx val="1"/>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3-F223-4AD5-AAEA-CEDBE8D4B03F}"/>
                </c:ext>
              </c:extLst>
            </c:dLbl>
            <c:dLbl>
              <c:idx val="2"/>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5-F223-4AD5-AAEA-CEDBE8D4B03F}"/>
                </c:ext>
              </c:extLst>
            </c:dLbl>
            <c:dLbl>
              <c:idx val="3"/>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7-F223-4AD5-AAEA-CEDBE8D4B03F}"/>
                </c:ext>
              </c:extLst>
            </c:dLbl>
            <c:dLbl>
              <c:idx val="4"/>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9-F223-4AD5-AAEA-CEDBE8D4B03F}"/>
                </c:ext>
              </c:extLst>
            </c:dLbl>
            <c:dLbl>
              <c:idx val="5"/>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B-F223-4AD5-AAEA-CEDBE8D4B03F}"/>
                </c:ext>
              </c:extLst>
            </c:dLbl>
            <c:numFmt formatCode="0%" sourceLinked="0"/>
            <c:spPr>
              <a:noFill/>
              <a:ln>
                <a:noFill/>
              </a:ln>
              <a:effectLst/>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showLeaderLines val="0"/>
            <c:extLst>
              <c:ext xmlns:c15="http://schemas.microsoft.com/office/drawing/2012/chart" uri="{CE6537A1-D6FC-4f65-9D91-7224C49458BB}"/>
            </c:extLst>
          </c:dLbls>
          <c:cat>
            <c:strRef>
              <c:f>Sheet1!$B$1:$G$1</c:f>
              <c:strCache>
                <c:ptCount val="6"/>
                <c:pt idx="0">
                  <c:v>Windows</c:v>
                </c:pt>
                <c:pt idx="1">
                  <c:v>Linux</c:v>
                </c:pt>
                <c:pt idx="2">
                  <c:v>Oracle</c:v>
                </c:pt>
                <c:pt idx="3">
                  <c:v>MySQL</c:v>
                </c:pt>
                <c:pt idx="4">
                  <c:v>Apache</c:v>
                </c:pt>
                <c:pt idx="5">
                  <c:v>IIS</c:v>
                </c:pt>
              </c:strCache>
            </c:strRef>
          </c:cat>
          <c:val>
            <c:numRef>
              <c:f>Sheet1!$B$2:$G$2</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0C-F223-4AD5-AAEA-CEDBE8D4B03F}"/>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plosion val="8"/>
          <c:dPt>
            <c:idx val="0"/>
            <c:bubble3D val="0"/>
            <c:extLst>
              <c:ext xmlns:c16="http://schemas.microsoft.com/office/drawing/2014/chart" uri="{C3380CC4-5D6E-409C-BE32-E72D297353CC}">
                <c16:uniqueId val="{00000001-D401-4721-A872-1E0606E6F173}"/>
              </c:ext>
            </c:extLst>
          </c:dPt>
          <c:dPt>
            <c:idx val="1"/>
            <c:bubble3D val="0"/>
            <c:spPr>
              <a:blipFill rotWithShape="1">
                <a:blip xmlns:r="http://schemas.openxmlformats.org/officeDocument/2006/relationships" r:embed="rId2"/>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3-D401-4721-A872-1E0606E6F173}"/>
              </c:ext>
            </c:extLst>
          </c:dPt>
          <c:dPt>
            <c:idx val="2"/>
            <c:bubble3D val="0"/>
            <c:spPr>
              <a:blipFill rotWithShape="1">
                <a:blip xmlns:r="http://schemas.openxmlformats.org/officeDocument/2006/relationships" r:embed="rId3"/>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5-D401-4721-A872-1E0606E6F173}"/>
              </c:ext>
            </c:extLst>
          </c:dPt>
          <c:dPt>
            <c:idx val="3"/>
            <c:bubble3D val="0"/>
            <c:spPr>
              <a:blipFill rotWithShape="1">
                <a:blip xmlns:r="http://schemas.openxmlformats.org/officeDocument/2006/relationships" r:embed="rId4"/>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7-D401-4721-A872-1E0606E6F173}"/>
              </c:ext>
            </c:extLst>
          </c:dPt>
          <c:dPt>
            <c:idx val="4"/>
            <c:bubble3D val="0"/>
            <c:spPr>
              <a:blipFill rotWithShape="1">
                <a:blip xmlns:r="http://schemas.openxmlformats.org/officeDocument/2006/relationships" r:embed="rId5"/>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9-D401-4721-A872-1E0606E6F173}"/>
              </c:ext>
            </c:extLst>
          </c:dPt>
          <c:dPt>
            <c:idx val="5"/>
            <c:bubble3D val="0"/>
            <c:spPr>
              <a:blipFill rotWithShape="1">
                <a:blip xmlns:r="http://schemas.openxmlformats.org/officeDocument/2006/relationships" r:embed="rId6"/>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B-D401-4721-A872-1E0606E6F173}"/>
              </c:ext>
            </c:extLst>
          </c:dPt>
          <c:cat>
            <c:strRef>
              <c:f>Sheet1!$B$1:$G$1</c:f>
              <c:strCache>
                <c:ptCount val="6"/>
                <c:pt idx="0">
                  <c:v>Windows</c:v>
                </c:pt>
                <c:pt idx="1">
                  <c:v>Linux</c:v>
                </c:pt>
                <c:pt idx="2">
                  <c:v>Oracle</c:v>
                </c:pt>
                <c:pt idx="3">
                  <c:v>MySQL</c:v>
                </c:pt>
                <c:pt idx="4">
                  <c:v>Apache</c:v>
                </c:pt>
                <c:pt idx="5">
                  <c:v>IIS</c:v>
                </c:pt>
              </c:strCache>
            </c:strRef>
          </c:cat>
          <c:val>
            <c:numRef>
              <c:f>Sheet1!$B$2:$G$2</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0C-D401-4721-A872-1E0606E6F173}"/>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7">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3.4809699999999999E-2"/>
          <c:y val="3.4809699999999999E-2"/>
          <c:w val="0.93038100000000001"/>
          <c:h val="0.91788099999999995"/>
        </c:manualLayout>
      </c:layout>
      <c:pieChart>
        <c:varyColors val="0"/>
        <c:ser>
          <c:idx val="0"/>
          <c:order val="0"/>
          <c:tx>
            <c:strRef>
              <c:f>Sheet1!$A$2</c:f>
              <c:strCache>
                <c:ptCount val="1"/>
                <c:pt idx="0">
                  <c:v>Region 1</c:v>
                </c:pt>
              </c:strCache>
            </c:strRef>
          </c:tx>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plosion val="8"/>
          <c:dPt>
            <c:idx val="0"/>
            <c:bubble3D val="0"/>
            <c:extLst>
              <c:ext xmlns:c16="http://schemas.microsoft.com/office/drawing/2014/chart" uri="{C3380CC4-5D6E-409C-BE32-E72D297353CC}">
                <c16:uniqueId val="{00000001-DE8B-4010-B6AC-AD85BE31CDD6}"/>
              </c:ext>
            </c:extLst>
          </c:dPt>
          <c:dPt>
            <c:idx val="1"/>
            <c:bubble3D val="0"/>
            <c:spPr>
              <a:no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3-DE8B-4010-B6AC-AD85BE31CDD6}"/>
              </c:ext>
            </c:extLst>
          </c:dPt>
          <c:dPt>
            <c:idx val="2"/>
            <c:bubble3D val="0"/>
            <c:spPr>
              <a:blipFill rotWithShape="1">
                <a:blip xmlns:r="http://schemas.openxmlformats.org/officeDocument/2006/relationships" r:embed="rId2"/>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5-DE8B-4010-B6AC-AD85BE31CDD6}"/>
              </c:ext>
            </c:extLst>
          </c:dPt>
          <c:dPt>
            <c:idx val="3"/>
            <c:bubble3D val="0"/>
            <c:spPr>
              <a:no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7-DE8B-4010-B6AC-AD85BE31CDD6}"/>
              </c:ext>
            </c:extLst>
          </c:dPt>
          <c:dPt>
            <c:idx val="4"/>
            <c:bubble3D val="0"/>
            <c:spPr>
              <a:blipFill rotWithShape="1">
                <a:blip xmlns:r="http://schemas.openxmlformats.org/officeDocument/2006/relationships" r:embed="rId3"/>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9-DE8B-4010-B6AC-AD85BE31CDD6}"/>
              </c:ext>
            </c:extLst>
          </c:dPt>
          <c:dPt>
            <c:idx val="5"/>
            <c:bubble3D val="0"/>
            <c:spPr>
              <a:no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B-DE8B-4010-B6AC-AD85BE31CDD6}"/>
              </c:ext>
            </c:extLst>
          </c:dPt>
          <c:dLbls>
            <c:dLbl>
              <c:idx val="0"/>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1-DE8B-4010-B6AC-AD85BE31CDD6}"/>
                </c:ext>
              </c:extLst>
            </c:dLbl>
            <c:dLbl>
              <c:idx val="1"/>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3-DE8B-4010-B6AC-AD85BE31CDD6}"/>
                </c:ext>
              </c:extLst>
            </c:dLbl>
            <c:dLbl>
              <c:idx val="2"/>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5-DE8B-4010-B6AC-AD85BE31CDD6}"/>
                </c:ext>
              </c:extLst>
            </c:dLbl>
            <c:dLbl>
              <c:idx val="3"/>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7-DE8B-4010-B6AC-AD85BE31CDD6}"/>
                </c:ext>
              </c:extLst>
            </c:dLbl>
            <c:dLbl>
              <c:idx val="4"/>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9-DE8B-4010-B6AC-AD85BE31CDD6}"/>
                </c:ext>
              </c:extLst>
            </c:dLbl>
            <c:dLbl>
              <c:idx val="5"/>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B-DE8B-4010-B6AC-AD85BE31CDD6}"/>
                </c:ext>
              </c:extLst>
            </c:dLbl>
            <c:numFmt formatCode="0%" sourceLinked="0"/>
            <c:spPr>
              <a:noFill/>
              <a:ln>
                <a:noFill/>
              </a:ln>
              <a:effectLst/>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showLeaderLines val="0"/>
            <c:extLst>
              <c:ext xmlns:c15="http://schemas.microsoft.com/office/drawing/2012/chart" uri="{CE6537A1-D6FC-4f65-9D91-7224C49458BB}"/>
            </c:extLst>
          </c:dLbls>
          <c:cat>
            <c:strRef>
              <c:f>Sheet1!$B$1:$G$1</c:f>
              <c:strCache>
                <c:ptCount val="6"/>
                <c:pt idx="0">
                  <c:v>Windows</c:v>
                </c:pt>
                <c:pt idx="1">
                  <c:v>Linux</c:v>
                </c:pt>
                <c:pt idx="2">
                  <c:v>Oracle</c:v>
                </c:pt>
                <c:pt idx="3">
                  <c:v>MySQL</c:v>
                </c:pt>
                <c:pt idx="4">
                  <c:v>Apache</c:v>
                </c:pt>
                <c:pt idx="5">
                  <c:v>IIS</c:v>
                </c:pt>
              </c:strCache>
            </c:strRef>
          </c:cat>
          <c:val>
            <c:numRef>
              <c:f>Sheet1!$B$2:$G$2</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0C-DE8B-4010-B6AC-AD85BE31CDD6}"/>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4">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plosion val="8"/>
          <c:dPt>
            <c:idx val="0"/>
            <c:bubble3D val="0"/>
            <c:extLst>
              <c:ext xmlns:c16="http://schemas.microsoft.com/office/drawing/2014/chart" uri="{C3380CC4-5D6E-409C-BE32-E72D297353CC}">
                <c16:uniqueId val="{00000001-703D-4C97-9F8B-D3CEC1AB17FE}"/>
              </c:ext>
            </c:extLst>
          </c:dPt>
          <c:dPt>
            <c:idx val="1"/>
            <c:bubble3D val="0"/>
            <c:spPr>
              <a:blipFill rotWithShape="1">
                <a:blip xmlns:r="http://schemas.openxmlformats.org/officeDocument/2006/relationships" r:embed="rId2"/>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3-703D-4C97-9F8B-D3CEC1AB17FE}"/>
              </c:ext>
            </c:extLst>
          </c:dPt>
          <c:dPt>
            <c:idx val="2"/>
            <c:bubble3D val="0"/>
            <c:spPr>
              <a:blipFill rotWithShape="1">
                <a:blip xmlns:r="http://schemas.openxmlformats.org/officeDocument/2006/relationships" r:embed="rId3"/>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5-703D-4C97-9F8B-D3CEC1AB17FE}"/>
              </c:ext>
            </c:extLst>
          </c:dPt>
          <c:dPt>
            <c:idx val="3"/>
            <c:bubble3D val="0"/>
            <c:spPr>
              <a:blipFill rotWithShape="1">
                <a:blip xmlns:r="http://schemas.openxmlformats.org/officeDocument/2006/relationships" r:embed="rId4"/>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7-703D-4C97-9F8B-D3CEC1AB17FE}"/>
              </c:ext>
            </c:extLst>
          </c:dPt>
          <c:dPt>
            <c:idx val="4"/>
            <c:bubble3D val="0"/>
            <c:spPr>
              <a:blipFill rotWithShape="1">
                <a:blip xmlns:r="http://schemas.openxmlformats.org/officeDocument/2006/relationships" r:embed="rId5"/>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9-703D-4C97-9F8B-D3CEC1AB17FE}"/>
              </c:ext>
            </c:extLst>
          </c:dPt>
          <c:dPt>
            <c:idx val="5"/>
            <c:bubble3D val="0"/>
            <c:spPr>
              <a:blipFill rotWithShape="1">
                <a:blip xmlns:r="http://schemas.openxmlformats.org/officeDocument/2006/relationships" r:embed="rId6"/>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B-703D-4C97-9F8B-D3CEC1AB17FE}"/>
              </c:ext>
            </c:extLst>
          </c:dPt>
          <c:cat>
            <c:strRef>
              <c:f>Sheet1!$B$1:$G$1</c:f>
              <c:strCache>
                <c:ptCount val="6"/>
                <c:pt idx="0">
                  <c:v>Windows</c:v>
                </c:pt>
                <c:pt idx="1">
                  <c:v>Linux</c:v>
                </c:pt>
                <c:pt idx="2">
                  <c:v>Oracle</c:v>
                </c:pt>
                <c:pt idx="3">
                  <c:v>MySQL</c:v>
                </c:pt>
                <c:pt idx="4">
                  <c:v>Apache</c:v>
                </c:pt>
                <c:pt idx="5">
                  <c:v>IIS</c:v>
                </c:pt>
              </c:strCache>
            </c:strRef>
          </c:cat>
          <c:val>
            <c:numRef>
              <c:f>Sheet1!$B$2:$G$2</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0C-703D-4C97-9F8B-D3CEC1AB17FE}"/>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7">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3.4809699999999999E-2"/>
          <c:y val="3.4809699999999999E-2"/>
          <c:w val="0.93038100000000001"/>
          <c:h val="0.91788099999999995"/>
        </c:manualLayout>
      </c:layout>
      <c:pieChart>
        <c:varyColors val="0"/>
        <c:ser>
          <c:idx val="0"/>
          <c:order val="0"/>
          <c:tx>
            <c:strRef>
              <c:f>Sheet1!$A$2</c:f>
              <c:strCache>
                <c:ptCount val="1"/>
                <c:pt idx="0">
                  <c:v>Region 1</c:v>
                </c:pt>
              </c:strCache>
            </c:strRef>
          </c:tx>
          <c:spPr>
            <a:noFill/>
            <a:ln w="12700" cap="flat">
              <a:noFill/>
              <a:miter lim="400000"/>
            </a:ln>
            <a:effectLst>
              <a:outerShdw blurRad="76200" dir="18900000" algn="tl">
                <a:srgbClr val="000000">
                  <a:alpha val="80000"/>
                </a:srgbClr>
              </a:outerShdw>
            </a:effectLst>
          </c:spPr>
          <c:explosion val="8"/>
          <c:dPt>
            <c:idx val="0"/>
            <c:bubble3D val="0"/>
            <c:extLst>
              <c:ext xmlns:c16="http://schemas.microsoft.com/office/drawing/2014/chart" uri="{C3380CC4-5D6E-409C-BE32-E72D297353CC}">
                <c16:uniqueId val="{00000001-E82F-4FB9-80AD-98FAF306A8B7}"/>
              </c:ext>
            </c:extLst>
          </c:dPt>
          <c:dPt>
            <c:idx val="1"/>
            <c:bubble3D val="0"/>
            <c:spPr>
              <a:blipFill rotWithShape="1">
                <a:blip xmlns:r="http://schemas.openxmlformats.org/officeDocument/2006/relationships" r:embed="rId1"/>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3-E82F-4FB9-80AD-98FAF306A8B7}"/>
              </c:ext>
            </c:extLst>
          </c:dPt>
          <c:dPt>
            <c:idx val="2"/>
            <c:bubble3D val="0"/>
            <c:spPr>
              <a:blipFill rotWithShape="1">
                <a:blip xmlns:r="http://schemas.openxmlformats.org/officeDocument/2006/relationships" r:embed="rId2"/>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5-E82F-4FB9-80AD-98FAF306A8B7}"/>
              </c:ext>
            </c:extLst>
          </c:dPt>
          <c:dPt>
            <c:idx val="3"/>
            <c:bubble3D val="0"/>
            <c:extLst>
              <c:ext xmlns:c16="http://schemas.microsoft.com/office/drawing/2014/chart" uri="{C3380CC4-5D6E-409C-BE32-E72D297353CC}">
                <c16:uniqueId val="{00000007-E82F-4FB9-80AD-98FAF306A8B7}"/>
              </c:ext>
            </c:extLst>
          </c:dPt>
          <c:dPt>
            <c:idx val="4"/>
            <c:bubble3D val="0"/>
            <c:spPr>
              <a:blipFill rotWithShape="1">
                <a:blip xmlns:r="http://schemas.openxmlformats.org/officeDocument/2006/relationships" r:embed="rId3"/>
                <a:srcRect/>
                <a:stretch>
                  <a:fillRect/>
                </a:stretch>
              </a:blipFill>
              <a:ln w="12700" cap="flat">
                <a:noFill/>
                <a:miter lim="400000"/>
              </a:ln>
              <a:effectLst>
                <a:outerShdw blurRad="76200" dir="18900000" algn="tl">
                  <a:srgbClr val="000000">
                    <a:alpha val="80000"/>
                  </a:srgbClr>
                </a:outerShdw>
              </a:effectLst>
            </c:spPr>
            <c:extLst>
              <c:ext xmlns:c16="http://schemas.microsoft.com/office/drawing/2014/chart" uri="{C3380CC4-5D6E-409C-BE32-E72D297353CC}">
                <c16:uniqueId val="{00000009-E82F-4FB9-80AD-98FAF306A8B7}"/>
              </c:ext>
            </c:extLst>
          </c:dPt>
          <c:dPt>
            <c:idx val="5"/>
            <c:bubble3D val="0"/>
            <c:extLst>
              <c:ext xmlns:c16="http://schemas.microsoft.com/office/drawing/2014/chart" uri="{C3380CC4-5D6E-409C-BE32-E72D297353CC}">
                <c16:uniqueId val="{0000000B-E82F-4FB9-80AD-98FAF306A8B7}"/>
              </c:ext>
            </c:extLst>
          </c:dPt>
          <c:dLbls>
            <c:dLbl>
              <c:idx val="0"/>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1-E82F-4FB9-80AD-98FAF306A8B7}"/>
                </c:ext>
              </c:extLst>
            </c:dLbl>
            <c:dLbl>
              <c:idx val="1"/>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3-E82F-4FB9-80AD-98FAF306A8B7}"/>
                </c:ext>
              </c:extLst>
            </c:dLbl>
            <c:dLbl>
              <c:idx val="2"/>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5-E82F-4FB9-80AD-98FAF306A8B7}"/>
                </c:ext>
              </c:extLst>
            </c:dLbl>
            <c:dLbl>
              <c:idx val="3"/>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7-E82F-4FB9-80AD-98FAF306A8B7}"/>
                </c:ext>
              </c:extLst>
            </c:dLbl>
            <c:dLbl>
              <c:idx val="4"/>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9-E82F-4FB9-80AD-98FAF306A8B7}"/>
                </c:ext>
              </c:extLst>
            </c:dLbl>
            <c:dLbl>
              <c:idx val="5"/>
              <c:numFmt formatCode="0%" sourceLinked="0"/>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extLst>
                <c:ext xmlns:c16="http://schemas.microsoft.com/office/drawing/2014/chart" uri="{C3380CC4-5D6E-409C-BE32-E72D297353CC}">
                  <c16:uniqueId val="{0000000B-E82F-4FB9-80AD-98FAF306A8B7}"/>
                </c:ext>
              </c:extLst>
            </c:dLbl>
            <c:numFmt formatCode="0%" sourceLinked="0"/>
            <c:spPr>
              <a:noFill/>
              <a:ln>
                <a:noFill/>
              </a:ln>
              <a:effectLst/>
            </c:spPr>
            <c:txPr>
              <a:bodyPr/>
              <a:lstStyle/>
              <a:p>
                <a:pPr>
                  <a:defRPr sz="2400" b="0" i="0" u="none" strike="noStrike">
                    <a:solidFill>
                      <a:srgbClr val="FFFFFF"/>
                    </a:solidFill>
                    <a:effectLst>
                      <a:outerShdw blurRad="127000" dist="67896" dir="2388334" algn="tl">
                        <a:srgbClr val="000000">
                          <a:alpha val="79310"/>
                        </a:srgbClr>
                      </a:outerShdw>
                    </a:effectLst>
                    <a:latin typeface="Gill Sans"/>
                  </a:defRPr>
                </a:pPr>
                <a:endParaRPr lang="en-US"/>
              </a:p>
            </c:txPr>
            <c:dLblPos val="ctr"/>
            <c:showLegendKey val="0"/>
            <c:showVal val="0"/>
            <c:showCatName val="1"/>
            <c:showSerName val="0"/>
            <c:showPercent val="0"/>
            <c:showBubbleSize val="0"/>
            <c:showLeaderLines val="0"/>
            <c:extLst>
              <c:ext xmlns:c15="http://schemas.microsoft.com/office/drawing/2012/chart" uri="{CE6537A1-D6FC-4f65-9D91-7224C49458BB}"/>
            </c:extLst>
          </c:dLbls>
          <c:cat>
            <c:strRef>
              <c:f>Sheet1!$B$1:$G$1</c:f>
              <c:strCache>
                <c:ptCount val="6"/>
                <c:pt idx="0">
                  <c:v>Windows</c:v>
                </c:pt>
                <c:pt idx="1">
                  <c:v>Linux</c:v>
                </c:pt>
                <c:pt idx="2">
                  <c:v>Oracle</c:v>
                </c:pt>
                <c:pt idx="3">
                  <c:v>MySQL</c:v>
                </c:pt>
                <c:pt idx="4">
                  <c:v>Apache</c:v>
                </c:pt>
                <c:pt idx="5">
                  <c:v>IIS</c:v>
                </c:pt>
              </c:strCache>
            </c:strRef>
          </c:cat>
          <c:val>
            <c:numRef>
              <c:f>Sheet1!$B$2:$G$2</c:f>
              <c:numCache>
                <c:formatCode>General</c:formatCode>
                <c:ptCount val="6"/>
                <c:pt idx="0">
                  <c:v>10</c:v>
                </c:pt>
                <c:pt idx="1">
                  <c:v>10</c:v>
                </c:pt>
                <c:pt idx="2">
                  <c:v>10</c:v>
                </c:pt>
                <c:pt idx="3">
                  <c:v>10</c:v>
                </c:pt>
                <c:pt idx="4">
                  <c:v>10</c:v>
                </c:pt>
                <c:pt idx="5">
                  <c:v>10</c:v>
                </c:pt>
              </c:numCache>
            </c:numRef>
          </c:val>
          <c:extLst>
            <c:ext xmlns:c16="http://schemas.microsoft.com/office/drawing/2014/chart" uri="{C3380CC4-5D6E-409C-BE32-E72D297353CC}">
              <c16:uniqueId val="{0000000C-E82F-4FB9-80AD-98FAF306A8B7}"/>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4">
    <c:autoUpdate val="0"/>
  </c:externalData>
</c:chartSpace>
</file>

<file path=ppt/media/image1.jpeg>
</file>

<file path=ppt/media/image10.jpeg>
</file>

<file path=ppt/media/image11.png>
</file>

<file path=ppt/media/image12.tif>
</file>

<file path=ppt/media/image13.jpe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jpe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5" name="Shape 165"/>
          <p:cNvSpPr>
            <a:spLocks noGrp="1" noRot="1" noChangeAspect="1"/>
          </p:cNvSpPr>
          <p:nvPr>
            <p:ph type="sldImg"/>
          </p:nvPr>
        </p:nvSpPr>
        <p:spPr>
          <a:xfrm>
            <a:off x="1143000" y="685800"/>
            <a:ext cx="4572000" cy="3429000"/>
          </a:xfrm>
          <a:prstGeom prst="rect">
            <a:avLst/>
          </a:prstGeom>
        </p:spPr>
        <p:txBody>
          <a:bodyPr/>
          <a:lstStyle/>
          <a:p>
            <a:endParaRPr/>
          </a:p>
        </p:txBody>
      </p:sp>
      <p:sp>
        <p:nvSpPr>
          <p:cNvPr id="166" name="Shape 16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www.ci.newton.ma.us/MIS/Network.htm"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178"/>
          <p:cNvSpPr>
            <a:spLocks noGrp="1" noRot="1" noChangeAspect="1"/>
          </p:cNvSpPr>
          <p:nvPr>
            <p:ph type="sldImg"/>
          </p:nvPr>
        </p:nvSpPr>
        <p:spPr>
          <a:prstGeom prst="rect">
            <a:avLst/>
          </a:prstGeom>
        </p:spPr>
        <p:txBody>
          <a:bodyPr/>
          <a:lstStyle/>
          <a:p>
            <a:endParaRPr/>
          </a:p>
        </p:txBody>
      </p:sp>
      <p:sp>
        <p:nvSpPr>
          <p:cNvPr id="179" name="Shape 179"/>
          <p:cNvSpPr>
            <a:spLocks noGrp="1"/>
          </p:cNvSpPr>
          <p:nvPr>
            <p:ph type="body" sz="quarter" idx="1"/>
          </p:nvPr>
        </p:nvSpPr>
        <p:spPr>
          <a:prstGeom prst="rect">
            <a:avLst/>
          </a:prstGeom>
        </p:spPr>
        <p:txBody>
          <a:bodyPr/>
          <a:lstStyle/>
          <a:p>
            <a:pPr marL="228600" indent="-228600">
              <a:buSzPct val="100000"/>
              <a:buChar char="•"/>
              <a:defRPr sz="1500"/>
            </a:pPr>
            <a:r>
              <a:t>The term “Systematic Functional Testing” is used to refer to testing techniques that explore the search space of possible test cases systematically</a:t>
            </a:r>
          </a:p>
          <a:p>
            <a:pPr marL="228600" indent="-228600">
              <a:buSzPct val="100000"/>
              <a:buChar char="•"/>
              <a:defRPr sz="1500"/>
            </a:pPr>
            <a:r>
              <a:t>We use the term “Partition Testing” to refer to testing techniques that partition the input space into a set of </a:t>
            </a:r>
            <a:r>
              <a:rPr u="sng"/>
              <a:t>equivalence classes</a:t>
            </a:r>
            <a:r>
              <a:t> so that the union of these equivalence classes covers the entire input space.</a:t>
            </a:r>
          </a:p>
          <a:p>
            <a:pPr marL="228600" indent="-228600">
              <a:buSzPct val="100000"/>
              <a:buChar char="•"/>
              <a:defRPr sz="1500"/>
            </a:pPr>
            <a:r>
              <a:t>The term “Functional Testing” is used to refer to techniques for partition testing where the partitions are determined based on a functional specification.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 name="Shape 896"/>
          <p:cNvSpPr>
            <a:spLocks noGrp="1" noRot="1" noChangeAspect="1"/>
          </p:cNvSpPr>
          <p:nvPr>
            <p:ph type="sldImg"/>
          </p:nvPr>
        </p:nvSpPr>
        <p:spPr>
          <a:prstGeom prst="rect">
            <a:avLst/>
          </a:prstGeom>
        </p:spPr>
        <p:txBody>
          <a:bodyPr/>
          <a:lstStyle/>
          <a:p>
            <a:endParaRPr/>
          </a:p>
        </p:txBody>
      </p:sp>
      <p:sp>
        <p:nvSpPr>
          <p:cNvPr id="897" name="Shape 897"/>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For example, let’s consider an application that looks up the cities that are within a given ZIP code.</a:t>
            </a:r>
          </a:p>
          <a:p>
            <a:pPr>
              <a:lnSpc>
                <a:spcPct val="100000"/>
              </a:lnSpc>
              <a:defRPr sz="1200">
                <a:latin typeface="Helvetica"/>
                <a:ea typeface="Helvetica"/>
                <a:cs typeface="Helvetica"/>
                <a:sym typeface="Helvetica"/>
              </a:defRPr>
            </a:pPr>
            <a:r>
              <a:t>&lt;…&gt;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5" name="Shape 905"/>
          <p:cNvSpPr>
            <a:spLocks noGrp="1" noRot="1" noChangeAspect="1"/>
          </p:cNvSpPr>
          <p:nvPr>
            <p:ph type="sldImg"/>
          </p:nvPr>
        </p:nvSpPr>
        <p:spPr>
          <a:prstGeom prst="rect">
            <a:avLst/>
          </a:prstGeom>
        </p:spPr>
        <p:txBody>
          <a:bodyPr/>
          <a:lstStyle/>
          <a:p>
            <a:endParaRPr/>
          </a:p>
        </p:txBody>
      </p:sp>
      <p:sp>
        <p:nvSpPr>
          <p:cNvPr id="906" name="Shape 906"/>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So, in this case you can pick valid inputs that have 5 digits and for which there are</a:t>
            </a:r>
          </a:p>
          <a:p>
            <a:pPr marL="228600" indent="-228600">
              <a:lnSpc>
                <a:spcPct val="100000"/>
              </a:lnSpc>
              <a:buSzPct val="100000"/>
              <a:buChar char="•"/>
              <a:defRPr sz="1200">
                <a:latin typeface="Helvetica"/>
                <a:ea typeface="Helvetica"/>
                <a:cs typeface="Helvetica"/>
                <a:sym typeface="Helvetica"/>
              </a:defRPr>
            </a:pPr>
            <a:r>
              <a:t>0 cities as output</a:t>
            </a:r>
          </a:p>
          <a:p>
            <a:pPr marL="228600" indent="-228600">
              <a:lnSpc>
                <a:spcPct val="100000"/>
              </a:lnSpc>
              <a:buSzPct val="100000"/>
              <a:buChar char="•"/>
              <a:defRPr sz="1200">
                <a:latin typeface="Helvetica"/>
                <a:ea typeface="Helvetica"/>
                <a:cs typeface="Helvetica"/>
                <a:sym typeface="Helvetica"/>
              </a:defRPr>
            </a:pPr>
            <a:r>
              <a:t>1 city as output</a:t>
            </a:r>
          </a:p>
          <a:p>
            <a:pPr marL="228600" indent="-228600">
              <a:lnSpc>
                <a:spcPct val="100000"/>
              </a:lnSpc>
              <a:buSzPct val="100000"/>
              <a:buChar char="•"/>
              <a:defRPr sz="1200">
                <a:latin typeface="Helvetica"/>
                <a:ea typeface="Helvetica"/>
                <a:cs typeface="Helvetica"/>
                <a:sym typeface="Helvetica"/>
              </a:defRPr>
            </a:pPr>
            <a:r>
              <a:t>many cities as output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4" name="Shape 914"/>
          <p:cNvSpPr>
            <a:spLocks noGrp="1" noRot="1" noChangeAspect="1"/>
          </p:cNvSpPr>
          <p:nvPr>
            <p:ph type="sldImg"/>
          </p:nvPr>
        </p:nvSpPr>
        <p:spPr>
          <a:prstGeom prst="rect">
            <a:avLst/>
          </a:prstGeom>
        </p:spPr>
        <p:txBody>
          <a:bodyPr/>
          <a:lstStyle/>
          <a:p>
            <a:endParaRPr/>
          </a:p>
        </p:txBody>
      </p:sp>
      <p:sp>
        <p:nvSpPr>
          <p:cNvPr id="915" name="Shape 915"/>
          <p:cNvSpPr>
            <a:spLocks noGrp="1"/>
          </p:cNvSpPr>
          <p:nvPr>
            <p:ph type="body" sz="quarter" idx="1"/>
          </p:nvPr>
        </p:nvSpPr>
        <p:spPr>
          <a:prstGeom prst="rect">
            <a:avLst/>
          </a:prstGeom>
        </p:spPr>
        <p:txBody>
          <a:bodyPr/>
          <a:lstStyle/>
          <a:p>
            <a:pPr marL="228600" indent="-228600">
              <a:buSzPct val="100000"/>
              <a:buChar char="•"/>
            </a:pPr>
            <a:r>
              <a:t>We should also try to create tests that try using invalid ZIP codes</a:t>
            </a:r>
          </a:p>
          <a:p>
            <a:pPr marL="228600" indent="-228600">
              <a:buSzPct val="100000"/>
              <a:buChar char="•"/>
            </a:pPr>
            <a:r>
              <a:t>For example, we could create a test that uses an empty input</a:t>
            </a:r>
          </a:p>
          <a:p>
            <a:pPr marL="228600" indent="-228600">
              <a:buSzPct val="100000"/>
              <a:buChar char="•"/>
            </a:pPr>
            <a:r>
              <a:t>or given that the expected input is 5 digits, we can try inputs that are too short, or too long, or that contain non-numeric data</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 name="Shape 920"/>
          <p:cNvSpPr>
            <a:spLocks noGrp="1" noRot="1" noChangeAspect="1"/>
          </p:cNvSpPr>
          <p:nvPr>
            <p:ph type="sldImg"/>
          </p:nvPr>
        </p:nvSpPr>
        <p:spPr>
          <a:prstGeom prst="rect">
            <a:avLst/>
          </a:prstGeom>
        </p:spPr>
        <p:txBody>
          <a:bodyPr/>
          <a:lstStyle/>
          <a:p>
            <a:endParaRPr/>
          </a:p>
        </p:txBody>
      </p:sp>
      <p:sp>
        <p:nvSpPr>
          <p:cNvPr id="921" name="Shape 921"/>
          <p:cNvSpPr>
            <a:spLocks noGrp="1"/>
          </p:cNvSpPr>
          <p:nvPr>
            <p:ph type="body" sz="quarter" idx="1"/>
          </p:nvPr>
        </p:nvSpPr>
        <p:spPr>
          <a:prstGeom prst="rect">
            <a:avLst/>
          </a:prstGeom>
        </p:spPr>
        <p:txBody>
          <a:bodyPr/>
          <a:lstStyle/>
          <a:p>
            <a:r>
              <a:t>Finally, if we’re interested in the security of our application, we can try creating inputs that might exploit an injection vulnerability.</a:t>
            </a:r>
          </a:p>
          <a:p>
            <a:r>
              <a:t>&lt;..&gt;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 name="Shape 942"/>
          <p:cNvSpPr>
            <a:spLocks noGrp="1" noRot="1" noChangeAspect="1"/>
          </p:cNvSpPr>
          <p:nvPr>
            <p:ph type="sldImg"/>
          </p:nvPr>
        </p:nvSpPr>
        <p:spPr>
          <a:prstGeom prst="rect">
            <a:avLst/>
          </a:prstGeom>
        </p:spPr>
        <p:txBody>
          <a:bodyPr/>
          <a:lstStyle/>
          <a:p>
            <a:endParaRPr/>
          </a:p>
        </p:txBody>
      </p:sp>
      <p:sp>
        <p:nvSpPr>
          <p:cNvPr id="943" name="Shape 943"/>
          <p:cNvSpPr>
            <a:spLocks noGrp="1"/>
          </p:cNvSpPr>
          <p:nvPr>
            <p:ph type="body" sz="quarter" idx="1"/>
          </p:nvPr>
        </p:nvSpPr>
        <p:spPr>
          <a:prstGeom prst="rect">
            <a:avLst/>
          </a:prstGeom>
        </p:spPr>
        <p:txBody>
          <a:bodyPr/>
          <a:lstStyle/>
          <a:p>
            <a:pPr marL="228600" indent="-228600">
              <a:buSzPct val="100000"/>
              <a:buChar char="•"/>
            </a:pPr>
            <a:r>
              <a:t>Models of application behavior may also be helpful in functional testing.</a:t>
            </a:r>
          </a:p>
          <a:p>
            <a:pPr marL="228600" indent="-228600">
              <a:buSzPct val="100000"/>
              <a:buChar char="•"/>
            </a:pPr>
            <a:r>
              <a:t>These usually take one of two forms: </a:t>
            </a:r>
            <a:r>
              <a:rPr i="1" u="sng"/>
              <a:t>finite state machines</a:t>
            </a:r>
            <a:r>
              <a:t> or </a:t>
            </a:r>
            <a:r>
              <a:rPr i="1" u="sng"/>
              <a:t>decision structures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0" name="Shape 950"/>
          <p:cNvSpPr>
            <a:spLocks noGrp="1" noRot="1" noChangeAspect="1"/>
          </p:cNvSpPr>
          <p:nvPr>
            <p:ph type="sldImg"/>
          </p:nvPr>
        </p:nvSpPr>
        <p:spPr>
          <a:prstGeom prst="rect">
            <a:avLst/>
          </a:prstGeom>
        </p:spPr>
        <p:txBody>
          <a:bodyPr/>
          <a:lstStyle/>
          <a:p>
            <a:endParaRPr/>
          </a:p>
        </p:txBody>
      </p:sp>
      <p:sp>
        <p:nvSpPr>
          <p:cNvPr id="951" name="Shape 951"/>
          <p:cNvSpPr>
            <a:spLocks noGrp="1"/>
          </p:cNvSpPr>
          <p:nvPr>
            <p:ph type="body" sz="quarter" idx="1"/>
          </p:nvPr>
        </p:nvSpPr>
        <p:spPr>
          <a:prstGeom prst="rect">
            <a:avLst/>
          </a:prstGeom>
        </p:spPr>
        <p:txBody>
          <a:bodyPr/>
          <a:lstStyle/>
          <a:p>
            <a:pPr marL="228600" indent="-228600">
              <a:lnSpc>
                <a:spcPct val="100000"/>
              </a:lnSpc>
              <a:buSzPct val="100000"/>
              <a:buChar char="•"/>
              <a:defRPr sz="1400">
                <a:latin typeface="Helvetica"/>
                <a:ea typeface="Helvetica"/>
                <a:cs typeface="Helvetica"/>
                <a:sym typeface="Helvetica"/>
              </a:defRPr>
            </a:pPr>
            <a:r>
              <a:t>For example, let’s say that we have these (informal) requirements for modeling a product maintenance process… </a:t>
            </a:r>
          </a:p>
          <a:p>
            <a:pPr marL="228600" indent="-228600">
              <a:lnSpc>
                <a:spcPct val="100000"/>
              </a:lnSpc>
              <a:buSzPct val="100000"/>
              <a:buChar char="•"/>
              <a:defRPr sz="1400">
                <a:latin typeface="Helvetica"/>
                <a:ea typeface="Helvetica"/>
                <a:cs typeface="Helvetica"/>
                <a:sym typeface="Helvetica"/>
              </a:defRPr>
            </a:pPr>
            <a:r>
              <a:t>I suggest that you pause the recording for a minute so that you can read this text.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8" name="Shape 968"/>
          <p:cNvSpPr>
            <a:spLocks noGrp="1" noRot="1" noChangeAspect="1"/>
          </p:cNvSpPr>
          <p:nvPr>
            <p:ph type="sldImg"/>
          </p:nvPr>
        </p:nvSpPr>
        <p:spPr>
          <a:prstGeom prst="rect">
            <a:avLst/>
          </a:prstGeom>
        </p:spPr>
        <p:txBody>
          <a:bodyPr/>
          <a:lstStyle/>
          <a:p>
            <a:endParaRPr/>
          </a:p>
        </p:txBody>
      </p:sp>
      <p:sp>
        <p:nvSpPr>
          <p:cNvPr id="969" name="Shape 969"/>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Now that we’ve examined the specification carefully, we conclude that these steps in the maintenance process can be encoded in a Finite State Machine as follows</a:t>
            </a:r>
          </a:p>
          <a:p>
            <a:pPr>
              <a:lnSpc>
                <a:spcPct val="100000"/>
              </a:lnSpc>
              <a:defRPr sz="1200">
                <a:latin typeface="Helvetica"/>
                <a:ea typeface="Helvetica"/>
                <a:cs typeface="Helvetica"/>
                <a:sym typeface="Helvetica"/>
              </a:defRPr>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4" name="Shape 974"/>
          <p:cNvSpPr>
            <a:spLocks noGrp="1" noRot="1" noChangeAspect="1"/>
          </p:cNvSpPr>
          <p:nvPr>
            <p:ph type="sldImg"/>
          </p:nvPr>
        </p:nvSpPr>
        <p:spPr>
          <a:prstGeom prst="rect">
            <a:avLst/>
          </a:prstGeom>
        </p:spPr>
        <p:txBody>
          <a:bodyPr/>
          <a:lstStyle/>
          <a:p>
            <a:endParaRPr/>
          </a:p>
        </p:txBody>
      </p:sp>
      <p:sp>
        <p:nvSpPr>
          <p:cNvPr id="975" name="Shape 975"/>
          <p:cNvSpPr>
            <a:spLocks noGrp="1"/>
          </p:cNvSpPr>
          <p:nvPr>
            <p:ph type="body" sz="quarter" idx="1"/>
          </p:nvPr>
        </p:nvSpPr>
        <p:spPr>
          <a:prstGeom prst="rect">
            <a:avLst/>
          </a:prstGeom>
        </p:spPr>
        <p:txBody>
          <a:bodyPr/>
          <a:lstStyle/>
          <a:p>
            <a:pPr marL="228600" indent="-228600">
              <a:buSzPct val="100000"/>
              <a:buChar char="•"/>
              <a:defRPr sz="1900"/>
            </a:pPr>
            <a:r>
              <a:t>Given such a finite state machine, we can construct a set of tests that aim to “cover” the Finite State Machine systematically</a:t>
            </a:r>
          </a:p>
          <a:p>
            <a:pPr marL="228600" indent="-228600">
              <a:buSzPct val="100000"/>
              <a:buChar char="•"/>
              <a:defRPr sz="1900"/>
            </a:pPr>
            <a:r>
              <a:t>We distinguish three types of coverage: &lt;…&gt;</a:t>
            </a:r>
          </a:p>
          <a:p>
            <a:pPr marL="228600" indent="-228600">
              <a:buSzPct val="100000"/>
              <a:buChar char="•"/>
              <a:defRPr sz="1900"/>
            </a:pPr>
            <a:r>
              <a:t>Note: we are talking about coverage of the model (state machine) here; we’ll be talking about code coverage later</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1" name="Shape 1021"/>
          <p:cNvSpPr>
            <a:spLocks noGrp="1" noRot="1" noChangeAspect="1"/>
          </p:cNvSpPr>
          <p:nvPr>
            <p:ph type="sldImg"/>
          </p:nvPr>
        </p:nvSpPr>
        <p:spPr>
          <a:prstGeom prst="rect">
            <a:avLst/>
          </a:prstGeom>
        </p:spPr>
        <p:txBody>
          <a:bodyPr/>
          <a:lstStyle/>
          <a:p>
            <a:endParaRPr/>
          </a:p>
        </p:txBody>
      </p:sp>
      <p:sp>
        <p:nvSpPr>
          <p:cNvPr id="1022" name="Shape 1022"/>
          <p:cNvSpPr>
            <a:spLocks noGrp="1"/>
          </p:cNvSpPr>
          <p:nvPr>
            <p:ph type="body" sz="quarter" idx="1"/>
          </p:nvPr>
        </p:nvSpPr>
        <p:spPr>
          <a:prstGeom prst="rect">
            <a:avLst/>
          </a:prstGeom>
        </p:spPr>
        <p:txBody>
          <a:bodyPr/>
          <a:lstStyle/>
          <a:p>
            <a:pPr marL="228600" indent="-228600">
              <a:lnSpc>
                <a:spcPct val="100000"/>
              </a:lnSpc>
              <a:buSzPct val="100000"/>
              <a:buChar char="•"/>
              <a:defRPr sz="1200">
                <a:latin typeface="Helvetica"/>
                <a:ea typeface="Helvetica"/>
                <a:cs typeface="Helvetica"/>
                <a:sym typeface="Helvetica"/>
              </a:defRPr>
            </a:pPr>
            <a:r>
              <a:t>In the case of this example, it is possible to define 5 test cases that correspond to different paths through the state machine.</a:t>
            </a:r>
          </a:p>
          <a:p>
            <a:pPr marL="228600" indent="-228600">
              <a:lnSpc>
                <a:spcPct val="100000"/>
              </a:lnSpc>
              <a:buSzPct val="100000"/>
              <a:buChar char="•"/>
              <a:defRPr sz="1200">
                <a:latin typeface="Helvetica"/>
                <a:ea typeface="Helvetica"/>
                <a:cs typeface="Helvetica"/>
                <a:sym typeface="Helvetica"/>
              </a:defRPr>
            </a:pPr>
            <a:r>
              <a:t>Here, each of these paths is shown in a different color. </a:t>
            </a:r>
          </a:p>
          <a:p>
            <a:pPr marL="228600" indent="-228600">
              <a:lnSpc>
                <a:spcPct val="100000"/>
              </a:lnSpc>
              <a:buSzPct val="100000"/>
              <a:buChar char="•"/>
              <a:defRPr sz="1200">
                <a:latin typeface="Helvetica"/>
                <a:ea typeface="Helvetica"/>
                <a:cs typeface="Helvetica"/>
                <a:sym typeface="Helvetica"/>
              </a:defRPr>
            </a:pPr>
            <a:r>
              <a:t>As you can see, together, these tests cover each transition in the state machine.</a:t>
            </a:r>
          </a:p>
          <a:p>
            <a:pPr marL="228600" indent="-228600">
              <a:buSzPct val="100000"/>
              <a:buChar char="•"/>
              <a:defRPr sz="1200"/>
            </a:pPr>
            <a:r>
              <a:t>While this example is somewhat artificial, you can probably imagine that state machines can be u</a:t>
            </a:r>
            <a:r>
              <a:rPr i="1"/>
              <a:t>seful for describing the behavior of Protocols (e.g., network communication) and GUIs (sequences of interactions)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 name="Shape 1027"/>
          <p:cNvSpPr>
            <a:spLocks noGrp="1" noRot="1" noChangeAspect="1"/>
          </p:cNvSpPr>
          <p:nvPr>
            <p:ph type="sldImg"/>
          </p:nvPr>
        </p:nvSpPr>
        <p:spPr>
          <a:prstGeom prst="rect">
            <a:avLst/>
          </a:prstGeom>
        </p:spPr>
        <p:txBody>
          <a:bodyPr/>
          <a:lstStyle/>
          <a:p>
            <a:endParaRPr/>
          </a:p>
        </p:txBody>
      </p:sp>
      <p:sp>
        <p:nvSpPr>
          <p:cNvPr id="1028" name="Shape 1028"/>
          <p:cNvSpPr>
            <a:spLocks noGrp="1"/>
          </p:cNvSpPr>
          <p:nvPr>
            <p:ph type="body" sz="quarter" idx="1"/>
          </p:nvPr>
        </p:nvSpPr>
        <p:spPr>
          <a:prstGeom prst="rect">
            <a:avLst/>
          </a:prstGeom>
        </p:spPr>
        <p:txBody>
          <a:bodyPr/>
          <a:lstStyle>
            <a:lvl1pPr>
              <a:lnSpc>
                <a:spcPct val="100000"/>
              </a:lnSpc>
              <a:defRPr sz="1200">
                <a:latin typeface="Helvetica"/>
                <a:ea typeface="Helvetica"/>
                <a:cs typeface="Helvetica"/>
                <a:sym typeface="Helvetica"/>
              </a:defRPr>
            </a:lvl1pPr>
          </a:lstStyle>
          <a:p>
            <a:r>
              <a:t>Finite state machines can be used to model a large variety of behaviors, such as protocols, GUIs, and objects.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pPr marL="228600" indent="-228600">
              <a:lnSpc>
                <a:spcPct val="100000"/>
              </a:lnSpc>
              <a:buSzPct val="100000"/>
              <a:buChar char="•"/>
              <a:defRPr sz="1200">
                <a:latin typeface="Helvetica"/>
                <a:ea typeface="Helvetica"/>
                <a:cs typeface="Helvetica"/>
                <a:sym typeface="Helvetica"/>
              </a:defRPr>
            </a:pPr>
            <a:r>
              <a:t>This slide visualizes the overall approach of systematic functional testing   </a:t>
            </a:r>
          </a:p>
          <a:p>
            <a:pPr marL="228600" indent="-228600">
              <a:lnSpc>
                <a:spcPct val="100000"/>
              </a:lnSpc>
              <a:buSzPct val="100000"/>
              <a:buChar char="•"/>
              <a:defRPr sz="1200">
                <a:latin typeface="Helvetica"/>
                <a:ea typeface="Helvetica"/>
                <a:cs typeface="Helvetica"/>
                <a:sym typeface="Helvetica"/>
              </a:defRPr>
            </a:pPr>
            <a:r>
              <a:t>As you can see, systematic functional testing involves several steps:</a:t>
            </a:r>
          </a:p>
          <a:p>
            <a:pPr marL="457200" lvl="1" indent="-228600">
              <a:lnSpc>
                <a:spcPct val="100000"/>
              </a:lnSpc>
              <a:buSzPct val="100000"/>
              <a:buChar char="•"/>
              <a:defRPr sz="1200">
                <a:latin typeface="Helvetica"/>
                <a:ea typeface="Helvetica"/>
                <a:cs typeface="Helvetica"/>
                <a:sym typeface="Helvetica"/>
              </a:defRPr>
            </a:pPr>
            <a:r>
              <a:t>First, we analyze a functional specification to identify features that can be tested independently</a:t>
            </a:r>
          </a:p>
          <a:p>
            <a:pPr marL="457200" lvl="1" indent="-228600">
              <a:lnSpc>
                <a:spcPct val="100000"/>
              </a:lnSpc>
              <a:buSzPct val="100000"/>
              <a:buChar char="•"/>
              <a:defRPr sz="1200">
                <a:latin typeface="Helvetica"/>
                <a:ea typeface="Helvetica"/>
                <a:cs typeface="Helvetica"/>
                <a:sym typeface="Helvetica"/>
              </a:defRPr>
            </a:pPr>
            <a:r>
              <a:t>Then, for each of these features, we identifying representative values </a:t>
            </a:r>
          </a:p>
          <a:p>
            <a:pPr marL="457200" lvl="1" indent="-228600">
              <a:lnSpc>
                <a:spcPct val="100000"/>
              </a:lnSpc>
              <a:buSzPct val="100000"/>
              <a:buChar char="•"/>
              <a:defRPr sz="1200">
                <a:latin typeface="Helvetica"/>
                <a:ea typeface="Helvetica"/>
                <a:cs typeface="Helvetica"/>
                <a:sym typeface="Helvetica"/>
              </a:defRPr>
            </a:pPr>
            <a:r>
              <a:t>In addition, it is sometimes possible to derive a model that specifies the behavior of a feature, e.g. using a state machine</a:t>
            </a:r>
          </a:p>
          <a:p>
            <a:pPr marL="457200" lvl="1" indent="-228600">
              <a:lnSpc>
                <a:spcPct val="100000"/>
              </a:lnSpc>
              <a:buSzPct val="100000"/>
              <a:buChar char="•"/>
              <a:defRPr sz="1200">
                <a:latin typeface="Helvetica"/>
                <a:ea typeface="Helvetica"/>
                <a:cs typeface="Helvetica"/>
                <a:sym typeface="Helvetica"/>
              </a:defRPr>
            </a:pPr>
            <a:r>
              <a:t>Next, from the representative values and the model, we derive a set of test case specifications, </a:t>
            </a:r>
          </a:p>
          <a:p>
            <a:pPr marL="457200" lvl="1" indent="-228600">
              <a:lnSpc>
                <a:spcPct val="100000"/>
              </a:lnSpc>
              <a:buSzPct val="100000"/>
              <a:buChar char="•"/>
              <a:defRPr sz="1200">
                <a:latin typeface="Helvetica"/>
                <a:ea typeface="Helvetica"/>
                <a:cs typeface="Helvetica"/>
                <a:sym typeface="Helvetica"/>
              </a:defRPr>
            </a:pPr>
            <a:r>
              <a:t>…from which the actual test cases can be generated</a:t>
            </a:r>
          </a:p>
          <a:p>
            <a:pPr marL="228600" indent="-228600">
              <a:lnSpc>
                <a:spcPct val="100000"/>
              </a:lnSpc>
              <a:buSzPct val="100000"/>
              <a:buChar char="•"/>
              <a:defRPr sz="1200">
                <a:latin typeface="Helvetica"/>
                <a:ea typeface="Helvetica"/>
                <a:cs typeface="Helvetica"/>
                <a:sym typeface="Helvetica"/>
              </a:defRPr>
            </a:pPr>
            <a:r>
              <a:t>We will now consider each of these steps in some detail and give some examples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 name="Shape 1033"/>
          <p:cNvSpPr>
            <a:spLocks noGrp="1" noRot="1" noChangeAspect="1"/>
          </p:cNvSpPr>
          <p:nvPr>
            <p:ph type="sldImg"/>
          </p:nvPr>
        </p:nvSpPr>
        <p:spPr>
          <a:prstGeom prst="rect">
            <a:avLst/>
          </a:prstGeom>
        </p:spPr>
        <p:txBody>
          <a:bodyPr/>
          <a:lstStyle/>
          <a:p>
            <a:endParaRPr/>
          </a:p>
        </p:txBody>
      </p:sp>
      <p:sp>
        <p:nvSpPr>
          <p:cNvPr id="1034" name="Shape 1034"/>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Here’s an example of a finite state machine representing an Account class going through a number of states.  Transition coverage means testing each Account method once.</a:t>
            </a:r>
          </a:p>
          <a:p>
            <a:pPr>
              <a:lnSpc>
                <a:spcPct val="100000"/>
              </a:lnSpc>
              <a:defRPr sz="1200">
                <a:latin typeface="Helvetica"/>
                <a:ea typeface="Helvetica"/>
                <a:cs typeface="Helvetica"/>
                <a:sym typeface="Helvetica"/>
              </a:defRPr>
            </a:pPr>
            <a:r>
              <a:t>(From Pressman, “Software Engineering – a practitioner’s approach”, Chapter 14)</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0" name="Shape 1040"/>
          <p:cNvSpPr>
            <a:spLocks noGrp="1" noRot="1" noChangeAspect="1"/>
          </p:cNvSpPr>
          <p:nvPr>
            <p:ph type="sldImg"/>
          </p:nvPr>
        </p:nvSpPr>
        <p:spPr>
          <a:prstGeom prst="rect">
            <a:avLst/>
          </a:prstGeom>
        </p:spPr>
        <p:txBody>
          <a:bodyPr/>
          <a:lstStyle/>
          <a:p>
            <a:endParaRPr/>
          </a:p>
        </p:txBody>
      </p:sp>
      <p:sp>
        <p:nvSpPr>
          <p:cNvPr id="1041" name="Shape 1041"/>
          <p:cNvSpPr>
            <a:spLocks noGrp="1"/>
          </p:cNvSpPr>
          <p:nvPr>
            <p:ph type="body" sz="quarter" idx="1"/>
          </p:nvPr>
        </p:nvSpPr>
        <p:spPr>
          <a:prstGeom prst="rect">
            <a:avLst/>
          </a:prstGeom>
        </p:spPr>
        <p:txBody>
          <a:bodyPr/>
          <a:lstStyle/>
          <a:p>
            <a:pPr marL="228600" indent="-228600">
              <a:buSzPct val="100000"/>
              <a:buChar char="•"/>
              <a:defRPr sz="2000"/>
            </a:pPr>
            <a:r>
              <a:t>To illustrate how decision diagrams can be used for model-based testing, consider the following specification, which specifies how prices are computed for various types of customers who are eligible for different discounts.</a:t>
            </a:r>
          </a:p>
          <a:p>
            <a:pPr marL="228600" indent="-228600">
              <a:buSzPct val="100000"/>
              <a:buChar char="•"/>
              <a:defRPr sz="2000"/>
            </a:pPr>
            <a:r>
              <a:t>I suggest you pause the recording for a minute to read the text, and focus on how prices are computed for customers with education accounts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7" name="Shape 1047"/>
          <p:cNvSpPr>
            <a:spLocks noGrp="1" noRot="1" noChangeAspect="1"/>
          </p:cNvSpPr>
          <p:nvPr>
            <p:ph type="sldImg"/>
          </p:nvPr>
        </p:nvSpPr>
        <p:spPr>
          <a:prstGeom prst="rect">
            <a:avLst/>
          </a:prstGeom>
        </p:spPr>
        <p:txBody>
          <a:bodyPr/>
          <a:lstStyle/>
          <a:p>
            <a:endParaRPr/>
          </a:p>
        </p:txBody>
      </p:sp>
      <p:sp>
        <p:nvSpPr>
          <p:cNvPr id="1048" name="Shape 1048"/>
          <p:cNvSpPr>
            <a:spLocks noGrp="1"/>
          </p:cNvSpPr>
          <p:nvPr>
            <p:ph type="body" sz="quarter" idx="1"/>
          </p:nvPr>
        </p:nvSpPr>
        <p:spPr>
          <a:prstGeom prst="rect">
            <a:avLst/>
          </a:prstGeom>
        </p:spPr>
        <p:txBody>
          <a:bodyPr/>
          <a:lstStyle/>
          <a:p>
            <a:pPr marL="228600" indent="-228600">
              <a:lnSpc>
                <a:spcPct val="100000"/>
              </a:lnSpc>
              <a:buSzPct val="100000"/>
              <a:buChar char="•"/>
              <a:defRPr sz="1400">
                <a:latin typeface="Helvetica"/>
                <a:ea typeface="Helvetica"/>
                <a:cs typeface="Helvetica"/>
                <a:sym typeface="Helvetica"/>
              </a:defRPr>
            </a:pPr>
            <a:r>
              <a:t>This slides shows a decision table that captures the pricing policy from the previous specification</a:t>
            </a:r>
          </a:p>
          <a:p>
            <a:pPr marL="228600" indent="-228600">
              <a:lnSpc>
                <a:spcPct val="100000"/>
              </a:lnSpc>
              <a:buSzPct val="100000"/>
              <a:buChar char="•"/>
              <a:defRPr sz="1400">
                <a:latin typeface="Helvetica"/>
                <a:ea typeface="Helvetica"/>
                <a:cs typeface="Helvetica"/>
                <a:sym typeface="Helvetica"/>
              </a:defRPr>
            </a:pPr>
            <a:r>
              <a:t>A decision table describes under which conditions a specific outcome is computed.  </a:t>
            </a:r>
          </a:p>
          <a:p>
            <a:pPr marL="228600" indent="-228600">
              <a:lnSpc>
                <a:spcPct val="100000"/>
              </a:lnSpc>
              <a:buSzPct val="100000"/>
              <a:buChar char="•"/>
              <a:defRPr sz="1400">
                <a:latin typeface="Helvetica"/>
                <a:ea typeface="Helvetica"/>
                <a:cs typeface="Helvetica"/>
                <a:sym typeface="Helvetica"/>
              </a:defRPr>
            </a:pPr>
            <a:r>
              <a:t>This decision table determines the discount for a purchase, depending on specific thresholds for the amount purchased.</a:t>
            </a:r>
          </a:p>
          <a:p>
            <a:pPr marL="228600" indent="-228600">
              <a:lnSpc>
                <a:spcPct val="100000"/>
              </a:lnSpc>
              <a:buSzPct val="100000"/>
              <a:buChar char="•"/>
              <a:defRPr sz="1400">
                <a:latin typeface="Helvetica"/>
                <a:ea typeface="Helvetica"/>
                <a:cs typeface="Helvetica"/>
                <a:sym typeface="Helvetica"/>
              </a:defRPr>
            </a:pPr>
            <a:r>
              <a:t>You can see that there are two scenarios for education accounts. A special price is offered if it is less than the regular scheduled price. Otherwise, the educational discount applies.</a:t>
            </a:r>
          </a:p>
          <a:p>
            <a:pPr marL="228600" indent="-228600">
              <a:lnSpc>
                <a:spcPct val="100000"/>
              </a:lnSpc>
              <a:buSzPct val="100000"/>
              <a:buChar char="•"/>
              <a:defRPr sz="1400">
                <a:latin typeface="Helvetica"/>
                <a:ea typeface="Helvetica"/>
                <a:cs typeface="Helvetica"/>
                <a:sym typeface="Helvetica"/>
              </a:defRPr>
            </a:pPr>
            <a:r>
              <a:t>From a decision table, tests can be generated in various ways. One obvious approach is to generate one test for each column in the table.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7" name="Shape 1057"/>
          <p:cNvSpPr>
            <a:spLocks noGrp="1" noRot="1" noChangeAspect="1"/>
          </p:cNvSpPr>
          <p:nvPr>
            <p:ph type="sldImg"/>
          </p:nvPr>
        </p:nvSpPr>
        <p:spPr>
          <a:prstGeom prst="rect">
            <a:avLst/>
          </a:prstGeom>
        </p:spPr>
        <p:txBody>
          <a:bodyPr/>
          <a:lstStyle/>
          <a:p>
            <a:endParaRPr/>
          </a:p>
        </p:txBody>
      </p:sp>
      <p:sp>
        <p:nvSpPr>
          <p:cNvPr id="1058" name="Shape 1058"/>
          <p:cNvSpPr>
            <a:spLocks noGrp="1"/>
          </p:cNvSpPr>
          <p:nvPr>
            <p:ph type="body" sz="quarter" idx="1"/>
          </p:nvPr>
        </p:nvSpPr>
        <p:spPr>
          <a:prstGeom prst="rect">
            <a:avLst/>
          </a:prstGeom>
        </p:spPr>
        <p:txBody>
          <a:bodyPr/>
          <a:lstStyle/>
          <a:p>
            <a:r>
              <a:t>see p.255 in Pezze/Young book</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 name="Shape 1065"/>
          <p:cNvSpPr>
            <a:spLocks noGrp="1" noRot="1" noChangeAspect="1"/>
          </p:cNvSpPr>
          <p:nvPr>
            <p:ph type="sldImg"/>
          </p:nvPr>
        </p:nvSpPr>
        <p:spPr>
          <a:prstGeom prst="rect">
            <a:avLst/>
          </a:prstGeom>
        </p:spPr>
        <p:txBody>
          <a:bodyPr/>
          <a:lstStyle/>
          <a:p>
            <a:endParaRPr/>
          </a:p>
        </p:txBody>
      </p:sp>
      <p:sp>
        <p:nvSpPr>
          <p:cNvPr id="1066" name="Shape 1066"/>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We modify the individual values in column 1 and 2 to generate four additional test cases – but these are already tested anyway.  For instance, the modified values in column 1 are already tested in column 3.</a:t>
            </a:r>
          </a:p>
          <a:p>
            <a:pPr>
              <a:lnSpc>
                <a:spcPct val="100000"/>
              </a:lnSpc>
              <a:defRPr sz="1200">
                <a:latin typeface="Helvetica"/>
                <a:ea typeface="Helvetica"/>
                <a:cs typeface="Helvetica"/>
                <a:sym typeface="Helvetica"/>
              </a:defRPr>
            </a:pPr>
            <a:r>
              <a:t>(from Pezze + Young, “Software Testing and Analysis”, Chapter 14)</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3" name="Shape 1073"/>
          <p:cNvSpPr>
            <a:spLocks noGrp="1" noRot="1" noChangeAspect="1"/>
          </p:cNvSpPr>
          <p:nvPr>
            <p:ph type="sldImg"/>
          </p:nvPr>
        </p:nvSpPr>
        <p:spPr>
          <a:prstGeom prst="rect">
            <a:avLst/>
          </a:prstGeom>
        </p:spPr>
        <p:txBody>
          <a:bodyPr/>
          <a:lstStyle/>
          <a:p>
            <a:endParaRPr/>
          </a:p>
        </p:txBody>
      </p:sp>
      <p:sp>
        <p:nvSpPr>
          <p:cNvPr id="1074" name="Shape 1074"/>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This also applies to changing the other values, so adding additional test cases is not necessary in this case.</a:t>
            </a:r>
          </a:p>
          <a:p>
            <a:pPr>
              <a:lnSpc>
                <a:spcPct val="100000"/>
              </a:lnSpc>
              <a:defRPr sz="1200">
                <a:latin typeface="Helvetica"/>
                <a:ea typeface="Helvetica"/>
                <a:cs typeface="Helvetica"/>
                <a:sym typeface="Helvetica"/>
              </a:defRPr>
            </a:pPr>
            <a:r>
              <a:t>(from Pezze + Young, “Software Testing and Analysis”, Chapter 14)</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554629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7" name="Shape 1087"/>
          <p:cNvSpPr>
            <a:spLocks noGrp="1" noRot="1" noChangeAspect="1"/>
          </p:cNvSpPr>
          <p:nvPr>
            <p:ph type="sldImg"/>
          </p:nvPr>
        </p:nvSpPr>
        <p:spPr>
          <a:prstGeom prst="rect">
            <a:avLst/>
          </a:prstGeom>
        </p:spPr>
        <p:txBody>
          <a:bodyPr/>
          <a:lstStyle/>
          <a:p>
            <a:endParaRPr/>
          </a:p>
        </p:txBody>
      </p:sp>
      <p:sp>
        <p:nvSpPr>
          <p:cNvPr id="1088" name="Shape 1088"/>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However, if we had not (yet) tested the individual accounts, the MC/DC criterion would have uncovered them.</a:t>
            </a:r>
          </a:p>
          <a:p>
            <a:pPr>
              <a:lnSpc>
                <a:spcPct val="100000"/>
              </a:lnSpc>
              <a:defRPr sz="1200">
                <a:latin typeface="Helvetica"/>
                <a:ea typeface="Helvetica"/>
                <a:cs typeface="Helvetica"/>
                <a:sym typeface="Helvetica"/>
              </a:defRPr>
            </a:pPr>
            <a:r>
              <a:t>(from Pezze + Young, “Software Testing and Analysis”, Chapter 14)</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3" name="Shape 1093"/>
          <p:cNvSpPr>
            <a:spLocks noGrp="1" noRot="1" noChangeAspect="1"/>
          </p:cNvSpPr>
          <p:nvPr>
            <p:ph type="sldImg"/>
          </p:nvPr>
        </p:nvSpPr>
        <p:spPr>
          <a:prstGeom prst="rect">
            <a:avLst/>
          </a:prstGeom>
        </p:spPr>
        <p:txBody>
          <a:bodyPr/>
          <a:lstStyle/>
          <a:p>
            <a:endParaRPr/>
          </a:p>
        </p:txBody>
      </p:sp>
      <p:sp>
        <p:nvSpPr>
          <p:cNvPr id="1094" name="Shape 1094"/>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To decide where to put most effort in testing, one can also examine the project history – i.e., where did most defects occur in the past.  </a:t>
            </a:r>
          </a:p>
          <a:p>
            <a:pPr>
              <a:lnSpc>
                <a:spcPct val="100000"/>
              </a:lnSpc>
              <a:defRPr sz="1200">
                <a:latin typeface="Helvetica"/>
                <a:ea typeface="Helvetica"/>
                <a:cs typeface="Helvetica"/>
                <a:sym typeface="Helvetica"/>
              </a:defRPr>
            </a:pPr>
            <a:r>
              <a:t>This picture shows the distribution of security vulnerabilities in Firefox – the redder a rectangle, the more vulnerabilities, and therefore a likely candidate for intensive testing.  </a:t>
            </a:r>
          </a:p>
          <a:p>
            <a:pPr>
              <a:lnSpc>
                <a:spcPct val="100000"/>
              </a:lnSpc>
              <a:defRPr sz="1200">
                <a:latin typeface="Helvetica"/>
                <a:ea typeface="Helvetica"/>
                <a:cs typeface="Helvetica"/>
                <a:sym typeface="Helvetica"/>
              </a:defRPr>
            </a:pPr>
            <a:r>
              <a:t>Andreas Zeller’s group at Saarland University researches how to mine such information automatically in order to predict future defects. This can be used to decide where testing efforts should be focused</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1" name="Shape 1101"/>
          <p:cNvSpPr>
            <a:spLocks noGrp="1" noRot="1" noChangeAspect="1"/>
          </p:cNvSpPr>
          <p:nvPr>
            <p:ph type="sldImg"/>
          </p:nvPr>
        </p:nvSpPr>
        <p:spPr>
          <a:prstGeom prst="rect">
            <a:avLst/>
          </a:prstGeom>
        </p:spPr>
        <p:txBody>
          <a:bodyPr/>
          <a:lstStyle/>
          <a:p>
            <a:endParaRPr/>
          </a:p>
        </p:txBody>
      </p:sp>
      <p:sp>
        <p:nvSpPr>
          <p:cNvPr id="1102" name="Shape 1102"/>
          <p:cNvSpPr>
            <a:spLocks noGrp="1"/>
          </p:cNvSpPr>
          <p:nvPr>
            <p:ph type="body" sz="quarter" idx="1"/>
          </p:nvPr>
        </p:nvSpPr>
        <p:spPr>
          <a:prstGeom prst="rect">
            <a:avLst/>
          </a:prstGeom>
        </p:spPr>
        <p:txBody>
          <a:bodyPr/>
          <a:lstStyle/>
          <a:p>
            <a:pPr marL="228600" indent="-228600">
              <a:lnSpc>
                <a:spcPct val="100000"/>
              </a:lnSpc>
              <a:buSzPct val="100000"/>
              <a:buChar char="•"/>
              <a:defRPr sz="1200">
                <a:latin typeface="Helvetica"/>
                <a:ea typeface="Helvetica"/>
                <a:cs typeface="Helvetica"/>
                <a:sym typeface="Helvetica"/>
              </a:defRPr>
            </a:pPr>
            <a:r>
              <a:t>The diagram on the previous slide relates to a principle coined by the Italian economist Vilfredo Pareto in the year 1896 that says “roughly 80% of consequences come from 20% of the causes” </a:t>
            </a:r>
          </a:p>
          <a:p>
            <a:pPr marL="228600" indent="-228600">
              <a:lnSpc>
                <a:spcPct val="100000"/>
              </a:lnSpc>
              <a:buSzPct val="100000"/>
              <a:buChar char="•"/>
              <a:defRPr sz="1200">
                <a:latin typeface="Helvetica"/>
                <a:ea typeface="Helvetica"/>
                <a:cs typeface="Helvetica"/>
                <a:sym typeface="Helvetica"/>
              </a:defRPr>
            </a:pPr>
            <a:r>
              <a:t>In the scenario of software engineering, Pareto’s Law can be interpreted to say that approximately 80% of defects originates from 20% of modules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Shape 224"/>
          <p:cNvSpPr>
            <a:spLocks noGrp="1" noRot="1" noChangeAspect="1"/>
          </p:cNvSpPr>
          <p:nvPr>
            <p:ph type="sldImg"/>
          </p:nvPr>
        </p:nvSpPr>
        <p:spPr>
          <a:prstGeom prst="rect">
            <a:avLst/>
          </a:prstGeom>
        </p:spPr>
        <p:txBody>
          <a:bodyPr/>
          <a:lstStyle/>
          <a:p>
            <a:endParaRPr/>
          </a:p>
        </p:txBody>
      </p:sp>
      <p:sp>
        <p:nvSpPr>
          <p:cNvPr id="225" name="Shape 225"/>
          <p:cNvSpPr>
            <a:spLocks noGrp="1"/>
          </p:cNvSpPr>
          <p:nvPr>
            <p:ph type="body" sz="quarter" idx="1"/>
          </p:nvPr>
        </p:nvSpPr>
        <p:spPr>
          <a:prstGeom prst="rect">
            <a:avLst/>
          </a:prstGeom>
        </p:spPr>
        <p:txBody>
          <a:bodyPr/>
          <a:lstStyle/>
          <a:p>
            <a:pPr marL="228600" indent="-228600">
              <a:buSzPct val="100000"/>
              <a:buChar char="•"/>
              <a:defRPr sz="1300"/>
            </a:pPr>
            <a:r>
              <a:rPr dirty="0"/>
              <a:t>usually functional specifications describe systems that can be decomposed into distinct features that can be tested independently </a:t>
            </a:r>
          </a:p>
          <a:p>
            <a:pPr marL="228600" indent="-228600">
              <a:buSzPct val="100000"/>
              <a:buChar char="•"/>
              <a:defRPr sz="1300"/>
            </a:pPr>
            <a:r>
              <a:rPr dirty="0"/>
              <a:t>for example, a specification for a web site may include features for searching the database, registering user profiles, and so on..  </a:t>
            </a:r>
          </a:p>
          <a:p>
            <a:pPr marL="228600" indent="-228600">
              <a:buSzPct val="100000"/>
              <a:buChar char="•"/>
              <a:defRPr sz="1300"/>
            </a:pPr>
            <a:r>
              <a:rPr dirty="0"/>
              <a:t>the idea is to design test cases so that each feature is tested separately</a:t>
            </a:r>
          </a:p>
          <a:p>
            <a:pPr marL="228600" indent="-228600">
              <a:buSzPct val="100000"/>
              <a:buChar char="•"/>
              <a:defRPr sz="1300"/>
            </a:pPr>
            <a:r>
              <a:rPr dirty="0"/>
              <a:t>Note that ITFs generally do not correspond to modules or subsystems.</a:t>
            </a:r>
          </a:p>
          <a:p>
            <a:pPr marL="228600" indent="-228600">
              <a:buSzPct val="100000"/>
              <a:buChar char="•"/>
              <a:defRPr sz="1300"/>
            </a:pPr>
            <a:r>
              <a:rPr dirty="0"/>
              <a:t>For system testing, ITFs are typically exposed through user-interfaces or APIs</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4" name="Shape 1124"/>
          <p:cNvSpPr>
            <a:spLocks noGrp="1" noRot="1" noChangeAspect="1"/>
          </p:cNvSpPr>
          <p:nvPr>
            <p:ph type="sldImg"/>
          </p:nvPr>
        </p:nvSpPr>
        <p:spPr>
          <a:prstGeom prst="rect">
            <a:avLst/>
          </a:prstGeom>
        </p:spPr>
        <p:txBody>
          <a:bodyPr/>
          <a:lstStyle/>
          <a:p>
            <a:endParaRPr/>
          </a:p>
        </p:txBody>
      </p:sp>
      <p:sp>
        <p:nvSpPr>
          <p:cNvPr id="1125" name="Shape 1125"/>
          <p:cNvSpPr>
            <a:spLocks noGrp="1"/>
          </p:cNvSpPr>
          <p:nvPr>
            <p:ph type="body" sz="quarter" idx="1"/>
          </p:nvPr>
        </p:nvSpPr>
        <p:spPr>
          <a:prstGeom prst="rect">
            <a:avLst/>
          </a:prstGeom>
        </p:spPr>
        <p:txBody>
          <a:bodyPr/>
          <a:lstStyle/>
          <a:p>
            <a:pPr>
              <a:defRPr sz="2100"/>
            </a:pPr>
            <a:r>
              <a:t>The next step in the process of Systematic Functional Testing is to derive Test Case Specifications. </a:t>
            </a:r>
          </a:p>
          <a:p>
            <a:pPr>
              <a:defRPr sz="2100"/>
            </a:pPr>
            <a:r>
              <a:t>Here, representative values and models are used to generate test case specifications. </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3715238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2456787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1" name="Shape 1171"/>
          <p:cNvSpPr>
            <a:spLocks noGrp="1" noRot="1" noChangeAspect="1"/>
          </p:cNvSpPr>
          <p:nvPr>
            <p:ph type="sldImg"/>
          </p:nvPr>
        </p:nvSpPr>
        <p:spPr>
          <a:prstGeom prst="rect">
            <a:avLst/>
          </a:prstGeom>
        </p:spPr>
        <p:txBody>
          <a:bodyPr/>
          <a:lstStyle/>
          <a:p>
            <a:endParaRPr/>
          </a:p>
        </p:txBody>
      </p:sp>
      <p:sp>
        <p:nvSpPr>
          <p:cNvPr id="1172" name="Shape 1172"/>
          <p:cNvSpPr>
            <a:spLocks noGrp="1"/>
          </p:cNvSpPr>
          <p:nvPr>
            <p:ph type="body" sz="quarter" idx="1"/>
          </p:nvPr>
        </p:nvSpPr>
        <p:spPr>
          <a:prstGeom prst="rect">
            <a:avLst/>
          </a:prstGeom>
        </p:spPr>
        <p:txBody>
          <a:bodyPr/>
          <a:lstStyle/>
          <a:p>
            <a:pPr marL="228600" indent="-228600" defTabSz="647700">
              <a:lnSpc>
                <a:spcPct val="100000"/>
              </a:lnSpc>
              <a:buSzPct val="100000"/>
              <a:buChar char="•"/>
              <a:defRPr sz="1600">
                <a:latin typeface="Helvetica"/>
                <a:ea typeface="Helvetica"/>
                <a:cs typeface="Helvetica"/>
                <a:sym typeface="Helvetica"/>
              </a:defRPr>
            </a:pPr>
            <a:r>
              <a:t>Pairwise testing means to cover every single pair of configurations</a:t>
            </a:r>
          </a:p>
          <a:p>
            <a:pPr marL="228600" indent="-228600" defTabSz="647700">
              <a:lnSpc>
                <a:spcPct val="100000"/>
              </a:lnSpc>
              <a:buSzPct val="100000"/>
              <a:buChar char="•"/>
              <a:defRPr sz="1600">
                <a:latin typeface="Helvetica"/>
                <a:ea typeface="Helvetica"/>
                <a:cs typeface="Helvetica"/>
                <a:sym typeface="Helvetica"/>
              </a:defRPr>
            </a:pPr>
            <a:r>
              <a:t>e.g., MySQL on Windows and Linux, Oracle on Windows and Linux</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9" name="Shape 1179"/>
          <p:cNvSpPr>
            <a:spLocks noGrp="1" noRot="1" noChangeAspect="1"/>
          </p:cNvSpPr>
          <p:nvPr>
            <p:ph type="sldImg"/>
          </p:nvPr>
        </p:nvSpPr>
        <p:spPr>
          <a:prstGeom prst="rect">
            <a:avLst/>
          </a:prstGeom>
        </p:spPr>
        <p:txBody>
          <a:bodyPr/>
          <a:lstStyle/>
          <a:p>
            <a:endParaRPr/>
          </a:p>
        </p:txBody>
      </p:sp>
      <p:sp>
        <p:nvSpPr>
          <p:cNvPr id="1180" name="Shape 1180"/>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In practice, such testing needs hundreds and hundreds of PCs in every possible configuration – Microsoft, for instance, has entire buildings filled with every hardware imaginable</a:t>
            </a:r>
            <a:br/>
            <a:r>
              <a:t>Source: </a:t>
            </a:r>
            <a:r>
              <a:rPr>
                <a:hlinkClick r:id="rId3"/>
              </a:rPr>
              <a:t>http://www.ci.newton.ma.us/MIS/Network.htm</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2" name="Shape 1202"/>
          <p:cNvSpPr>
            <a:spLocks noGrp="1" noRot="1" noChangeAspect="1"/>
          </p:cNvSpPr>
          <p:nvPr>
            <p:ph type="sldImg"/>
          </p:nvPr>
        </p:nvSpPr>
        <p:spPr>
          <a:prstGeom prst="rect">
            <a:avLst/>
          </a:prstGeom>
        </p:spPr>
        <p:txBody>
          <a:bodyPr/>
          <a:lstStyle/>
          <a:p>
            <a:endParaRPr/>
          </a:p>
        </p:txBody>
      </p:sp>
      <p:sp>
        <p:nvSpPr>
          <p:cNvPr id="1203" name="Shape 1203"/>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The final step consists of deriving actual test cases from test case specifications</a:t>
            </a:r>
          </a:p>
          <a:p>
            <a:pPr>
              <a:lnSpc>
                <a:spcPct val="100000"/>
              </a:lnSpc>
              <a:defRPr sz="1200">
                <a:latin typeface="Helvetica"/>
                <a:ea typeface="Helvetica"/>
                <a:cs typeface="Helvetica"/>
                <a:sym typeface="Helvetica"/>
              </a:defRPr>
            </a:pPr>
            <a:r>
              <a:t>This involves adding the drivers and stubs that are needed to execute the test cases.</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5537075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 name="Shape 1229"/>
          <p:cNvSpPr>
            <a:spLocks noGrp="1" noRot="1" noChangeAspect="1"/>
          </p:cNvSpPr>
          <p:nvPr>
            <p:ph type="sldImg"/>
          </p:nvPr>
        </p:nvSpPr>
        <p:spPr>
          <a:prstGeom prst="rect">
            <a:avLst/>
          </a:prstGeom>
        </p:spPr>
        <p:txBody>
          <a:bodyPr/>
          <a:lstStyle/>
          <a:p>
            <a:endParaRPr/>
          </a:p>
        </p:txBody>
      </p:sp>
      <p:sp>
        <p:nvSpPr>
          <p:cNvPr id="1230" name="Shape 1230"/>
          <p:cNvSpPr>
            <a:spLocks noGrp="1"/>
          </p:cNvSpPr>
          <p:nvPr>
            <p:ph type="body" sz="quarter" idx="1"/>
          </p:nvPr>
        </p:nvSpPr>
        <p:spPr>
          <a:prstGeom prst="rect">
            <a:avLst/>
          </a:prstGeom>
        </p:spPr>
        <p:txBody>
          <a:bodyPr/>
          <a:lstStyle/>
          <a:p>
            <a:pPr>
              <a:lnSpc>
                <a:spcPct val="100000"/>
              </a:lnSpc>
              <a:defRPr sz="1200">
                <a:latin typeface="Helvetica"/>
                <a:ea typeface="Helvetica"/>
                <a:cs typeface="Helvetica"/>
                <a:sym typeface="Helvetica"/>
              </a:defRPr>
            </a:pPr>
            <a:r>
              <a:t>The main steps of a systematic approach to functional program testing</a:t>
            </a:r>
          </a:p>
          <a:p>
            <a:pPr>
              <a:lnSpc>
                <a:spcPct val="100000"/>
              </a:lnSpc>
              <a:defRPr sz="1200">
                <a:latin typeface="Helvetica"/>
                <a:ea typeface="Helvetica"/>
                <a:cs typeface="Helvetica"/>
                <a:sym typeface="Helvetica"/>
              </a:defRPr>
            </a:pPr>
            <a:r>
              <a:t>(from Pezze + Young, “Software Testing and Analysis”, Chapter 10)</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7" name="Shape 1237"/>
          <p:cNvSpPr>
            <a:spLocks noGrp="1" noRot="1" noChangeAspect="1"/>
          </p:cNvSpPr>
          <p:nvPr>
            <p:ph type="sldImg"/>
          </p:nvPr>
        </p:nvSpPr>
        <p:spPr>
          <a:prstGeom prst="rect">
            <a:avLst/>
          </a:prstGeom>
        </p:spPr>
        <p:txBody>
          <a:bodyPr/>
          <a:lstStyle/>
          <a:p>
            <a:endParaRPr/>
          </a:p>
        </p:txBody>
      </p:sp>
      <p:sp>
        <p:nvSpPr>
          <p:cNvPr id="1238" name="Shape 1238"/>
          <p:cNvSpPr>
            <a:spLocks noGrp="1"/>
          </p:cNvSpPr>
          <p:nvPr>
            <p:ph type="body" sz="quarter" idx="1"/>
          </p:nvPr>
        </p:nvSpPr>
        <p:spPr>
          <a:prstGeom prst="rect">
            <a:avLst/>
          </a:prstGeom>
        </p:spPr>
        <p:txBody>
          <a:bodyPr/>
          <a:lstStyle/>
          <a:p>
            <a:pPr marL="228600" indent="-228600">
              <a:buSzPct val="100000"/>
              <a:buChar char="•"/>
              <a:defRPr sz="1400"/>
            </a:pPr>
            <a:r>
              <a:t>In summary, we have learned about Systematic Functional Testing. This involves:</a:t>
            </a:r>
          </a:p>
          <a:p>
            <a:pPr marL="228600" indent="-228600">
              <a:buSzPct val="100000"/>
              <a:buChar char="•"/>
              <a:defRPr sz="1400"/>
            </a:pPr>
            <a:r>
              <a:t>analyzing a functional specification to identify ITFs</a:t>
            </a:r>
          </a:p>
          <a:p>
            <a:pPr marL="228600" indent="-228600">
              <a:buSzPct val="100000"/>
              <a:buChar char="•"/>
              <a:defRPr sz="1400"/>
            </a:pPr>
            <a:r>
              <a:t>then, for each ITF we identify representative values and optionally a model</a:t>
            </a:r>
          </a:p>
          <a:p>
            <a:pPr marL="228600" indent="-228600">
              <a:buSzPct val="100000"/>
              <a:buChar char="•"/>
              <a:defRPr sz="1400"/>
            </a:pPr>
            <a:r>
              <a:t>Next, from the representative values and the model, we derive a set of test case specifications, …from which the actual test cases can be generated</a:t>
            </a:r>
          </a:p>
          <a:p>
            <a:pPr marL="228600" indent="-228600">
              <a:buSzPct val="100000"/>
              <a:buChar char="•"/>
              <a:defRPr sz="1400"/>
            </a:pPr>
            <a:r>
              <a:t>This concludes our lesson on Functional Testing. In the next Lessons, we will look at Structural Testing techniques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a:spLocks noGrp="1" noRot="1" noChangeAspect="1"/>
          </p:cNvSpPr>
          <p:nvPr>
            <p:ph type="sldImg"/>
          </p:nvPr>
        </p:nvSpPr>
        <p:spPr>
          <a:prstGeom prst="rect">
            <a:avLst/>
          </a:prstGeom>
        </p:spPr>
        <p:txBody>
          <a:bodyPr/>
          <a:lstStyle/>
          <a:p>
            <a:endParaRPr/>
          </a:p>
        </p:txBody>
      </p:sp>
      <p:sp>
        <p:nvSpPr>
          <p:cNvPr id="232" name="Shape 232"/>
          <p:cNvSpPr>
            <a:spLocks noGrp="1"/>
          </p:cNvSpPr>
          <p:nvPr>
            <p:ph type="body" sz="quarter" idx="1"/>
          </p:nvPr>
        </p:nvSpPr>
        <p:spPr>
          <a:prstGeom prst="rect">
            <a:avLst/>
          </a:prstGeom>
        </p:spPr>
        <p:txBody>
          <a:bodyPr/>
          <a:lstStyle/>
          <a:p>
            <a:pPr marL="228600" indent="-228600">
              <a:lnSpc>
                <a:spcPct val="100000"/>
              </a:lnSpc>
              <a:buSzPct val="100000"/>
              <a:buChar char="•"/>
              <a:defRPr sz="2000">
                <a:latin typeface="Helvetica"/>
                <a:ea typeface="Helvetica"/>
                <a:cs typeface="Helvetica"/>
                <a:sym typeface="Helvetica"/>
              </a:defRPr>
            </a:pPr>
            <a:r>
              <a:t>As an example, consider a calculator</a:t>
            </a:r>
          </a:p>
          <a:p>
            <a:pPr marL="228600" indent="-228600">
              <a:lnSpc>
                <a:spcPct val="100000"/>
              </a:lnSpc>
              <a:buSzPct val="100000"/>
              <a:buChar char="•"/>
              <a:defRPr sz="2000">
                <a:latin typeface="Helvetica"/>
                <a:ea typeface="Helvetica"/>
                <a:cs typeface="Helvetica"/>
                <a:sym typeface="Helvetica"/>
              </a:defRPr>
            </a:pPr>
            <a:r>
              <a:t>Each function that is associated with a button on the calculator corresponds to an independently testable feature.  </a:t>
            </a:r>
          </a:p>
          <a:p>
            <a:pPr marL="228600" indent="-228600">
              <a:lnSpc>
                <a:spcPct val="100000"/>
              </a:lnSpc>
              <a:buSzPct val="100000"/>
              <a:buChar char="•"/>
              <a:defRPr sz="2000">
                <a:latin typeface="Helvetica"/>
                <a:ea typeface="Helvetica"/>
                <a:cs typeface="Helvetica"/>
                <a:sym typeface="Helvetica"/>
              </a:defRPr>
            </a:pPr>
            <a:r>
              <a:t>Note that some functions (like memory access, for instance) are dependent on other functions (to retrieve a value, you must store it first)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Shape 253"/>
          <p:cNvSpPr>
            <a:spLocks noGrp="1" noRot="1" noChangeAspect="1"/>
          </p:cNvSpPr>
          <p:nvPr>
            <p:ph type="sldImg"/>
          </p:nvPr>
        </p:nvSpPr>
        <p:spPr>
          <a:prstGeom prst="rect">
            <a:avLst/>
          </a:prstGeom>
        </p:spPr>
        <p:txBody>
          <a:bodyPr/>
          <a:lstStyle/>
          <a:p>
            <a:endParaRPr/>
          </a:p>
        </p:txBody>
      </p:sp>
      <p:sp>
        <p:nvSpPr>
          <p:cNvPr id="254" name="Shape 254"/>
          <p:cNvSpPr>
            <a:spLocks noGrp="1"/>
          </p:cNvSpPr>
          <p:nvPr>
            <p:ph type="body" sz="quarter" idx="1"/>
          </p:nvPr>
        </p:nvSpPr>
        <p:spPr>
          <a:prstGeom prst="rect">
            <a:avLst/>
          </a:prstGeom>
        </p:spPr>
        <p:txBody>
          <a:bodyPr/>
          <a:lstStyle/>
          <a:p>
            <a:pPr marL="228600" indent="-228600">
              <a:buSzPct val="100000"/>
              <a:buChar char="•"/>
              <a:defRPr sz="1400"/>
            </a:pPr>
            <a:r>
              <a:t>The next step is to identify a set of representative values for each ITF</a:t>
            </a:r>
          </a:p>
          <a:p>
            <a:pPr marL="228600" indent="-228600">
              <a:buSzPct val="100000"/>
              <a:buChar char="•"/>
              <a:defRPr sz="1400"/>
            </a:pPr>
            <a:r>
              <a:t>representative values can sometimes be identified directly from informal specifications (for example, if the application supports different types of files, there could be a representative value corresponding to each type of file)</a:t>
            </a:r>
          </a:p>
          <a:p>
            <a:pPr marL="228600" indent="-228600">
              <a:buSzPct val="100000"/>
              <a:buChar char="•"/>
              <a:defRPr sz="1400"/>
            </a:pPr>
            <a:r>
              <a:t>we may also be able to identify different </a:t>
            </a:r>
            <a:r>
              <a:rPr u="sng"/>
              <a:t>categories</a:t>
            </a:r>
            <a:r>
              <a:t> of expected values e.g. </a:t>
            </a:r>
            <a:r>
              <a:rPr u="sng"/>
              <a:t>boundary values or</a:t>
            </a:r>
            <a:r>
              <a:t> </a:t>
            </a:r>
            <a:r>
              <a:rPr u="sng"/>
              <a:t>exceptional values</a:t>
            </a:r>
          </a:p>
          <a:p>
            <a:pPr marL="228600" indent="-228600">
              <a:buSzPct val="100000"/>
              <a:buChar char="•"/>
              <a:defRPr sz="1400"/>
            </a:pPr>
            <a:r>
              <a:t>finding suitable representative values is usually done by breaking up the input space into a set of equivalence classes, and selecting representative values in each equivalence class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prstGeom prst="rect">
            <a:avLst/>
          </a:prstGeom>
        </p:spPr>
        <p:txBody>
          <a:bodyPr/>
          <a:lstStyle/>
          <a:p>
            <a:endParaRPr/>
          </a:p>
        </p:txBody>
      </p:sp>
      <p:sp>
        <p:nvSpPr>
          <p:cNvPr id="261" name="Shape 261"/>
          <p:cNvSpPr>
            <a:spLocks noGrp="1"/>
          </p:cNvSpPr>
          <p:nvPr>
            <p:ph type="body" sz="quarter" idx="1"/>
          </p:nvPr>
        </p:nvSpPr>
        <p:spPr>
          <a:prstGeom prst="rect">
            <a:avLst/>
          </a:prstGeom>
        </p:spPr>
        <p:txBody>
          <a:bodyPr/>
          <a:lstStyle/>
          <a:p>
            <a:pPr marL="228600" indent="-228600">
              <a:buSzPct val="100000"/>
              <a:buChar char="•"/>
              <a:defRPr sz="1900"/>
            </a:pPr>
            <a:r>
              <a:t>You can think of systematic functional testing as a smart way to find needles in a haystack.</a:t>
            </a:r>
          </a:p>
          <a:p>
            <a:pPr marL="228600" indent="-228600">
              <a:buSzPct val="100000"/>
              <a:buChar char="•"/>
              <a:defRPr sz="1900"/>
            </a:pPr>
            <a:r>
              <a:t>We want to search systematically for needles, and to do that we need to understand what makes needles special</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1" name="Shape 581"/>
          <p:cNvSpPr>
            <a:spLocks noGrp="1" noRot="1" noChangeAspect="1"/>
          </p:cNvSpPr>
          <p:nvPr>
            <p:ph type="sldImg"/>
          </p:nvPr>
        </p:nvSpPr>
        <p:spPr>
          <a:prstGeom prst="rect">
            <a:avLst/>
          </a:prstGeom>
        </p:spPr>
        <p:txBody>
          <a:bodyPr/>
          <a:lstStyle/>
          <a:p>
            <a:endParaRPr/>
          </a:p>
        </p:txBody>
      </p:sp>
      <p:sp>
        <p:nvSpPr>
          <p:cNvPr id="582" name="Shape 582"/>
          <p:cNvSpPr>
            <a:spLocks noGrp="1"/>
          </p:cNvSpPr>
          <p:nvPr>
            <p:ph type="body" sz="quarter" idx="1"/>
          </p:nvPr>
        </p:nvSpPr>
        <p:spPr>
          <a:prstGeom prst="rect">
            <a:avLst/>
          </a:prstGeom>
        </p:spPr>
        <p:txBody>
          <a:bodyPr/>
          <a:lstStyle/>
          <a:p>
            <a:pPr marL="228600" indent="-228600" defTabSz="647700">
              <a:lnSpc>
                <a:spcPct val="100000"/>
              </a:lnSpc>
              <a:buSzPct val="100000"/>
              <a:buChar cha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latin typeface="Helvetica"/>
                <a:ea typeface="Helvetica"/>
                <a:cs typeface="Helvetica"/>
                <a:sym typeface="Helvetica"/>
              </a:defRPr>
            </a:pPr>
            <a:r>
              <a:t>We can think of all the possible input values to a program as little boxes ... white boxes that the program processes correctly, and colored boxes on which the program fails.  Our problem is that there are a lot of boxes ... a huge number, and the colored boxes are just a tiny fraction of the whole set.  If we select boxes at random, we are unlikely to find the colored ones. (CLICK)</a:t>
            </a:r>
          </a:p>
          <a:p>
            <a:pPr marL="228600" indent="-228600" defTabSz="647700">
              <a:lnSpc>
                <a:spcPct val="100000"/>
              </a:lnSpc>
              <a:buSzPct val="100000"/>
              <a:buChar cha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latin typeface="Helvetica"/>
                <a:ea typeface="Helvetica"/>
                <a:cs typeface="Helvetica"/>
                <a:sym typeface="Helvetica"/>
              </a:defRPr>
            </a:pPr>
            <a:r>
              <a:t>Moreover, failures are typically concentrated in just a few parts of the input space (CLICK)</a:t>
            </a:r>
          </a:p>
          <a:p>
            <a:pPr marL="228600" indent="-228600" defTabSz="647700">
              <a:lnSpc>
                <a:spcPct val="100000"/>
              </a:lnSpc>
              <a:buSzPct val="100000"/>
              <a:buChar cha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latin typeface="Helvetica"/>
                <a:ea typeface="Helvetica"/>
                <a:cs typeface="Helvetica"/>
                <a:sym typeface="Helvetica"/>
              </a:defRPr>
            </a:pPr>
            <a:r>
              <a:t>Systematic testing says: Let’s not pull them out at random.  Let’s first subdivide the big bag of boxes into smaller groups, and do it in a way that tends to concentrate the colored boxes in a few of the groups.  </a:t>
            </a:r>
          </a:p>
          <a:p>
            <a:pPr marL="228600" indent="-228600" defTabSz="647700">
              <a:lnSpc>
                <a:spcPct val="100000"/>
              </a:lnSpc>
              <a:buSzPct val="100000"/>
              <a:buChar cha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latin typeface="Helvetica"/>
                <a:ea typeface="Helvetica"/>
                <a:cs typeface="Helvetica"/>
                <a:sym typeface="Helvetica"/>
              </a:defRPr>
            </a:pPr>
            <a:r>
              <a:t>The number of groups needs to be much smaller than the number of boxes, so that we can systematically reach into each group to pick one or a few boxes. (CLICK)</a:t>
            </a:r>
          </a:p>
          <a:p>
            <a:pPr marL="228600" indent="-228600" defTabSz="647700">
              <a:lnSpc>
                <a:spcPct val="100000"/>
              </a:lnSpc>
              <a:buSzPct val="100000"/>
              <a:buChar char="•"/>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latin typeface="Helvetica"/>
                <a:ea typeface="Helvetica"/>
                <a:cs typeface="Helvetica"/>
                <a:sym typeface="Helvetica"/>
              </a:defRPr>
            </a:pPr>
            <a:r>
              <a:t>Functional testing is one variety of partition testing, where we rely on the program specification to decide how to draw the lines.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7" name="Shape 587"/>
          <p:cNvSpPr>
            <a:spLocks noGrp="1" noRot="1" noChangeAspect="1"/>
          </p:cNvSpPr>
          <p:nvPr>
            <p:ph type="sldImg"/>
          </p:nvPr>
        </p:nvSpPr>
        <p:spPr>
          <a:prstGeom prst="rect">
            <a:avLst/>
          </a:prstGeom>
        </p:spPr>
        <p:txBody>
          <a:bodyPr/>
          <a:lstStyle/>
          <a:p>
            <a:endParaRPr/>
          </a:p>
        </p:txBody>
      </p:sp>
      <p:sp>
        <p:nvSpPr>
          <p:cNvPr id="588" name="Shape 588"/>
          <p:cNvSpPr>
            <a:spLocks noGrp="1"/>
          </p:cNvSpPr>
          <p:nvPr>
            <p:ph type="body" sz="quarter" idx="1"/>
          </p:nvPr>
        </p:nvSpPr>
        <p:spPr>
          <a:prstGeom prst="rect">
            <a:avLst/>
          </a:prstGeom>
        </p:spPr>
        <p:txBody>
          <a:bodyPr/>
          <a:lstStyle/>
          <a:p>
            <a:pPr marL="228600" indent="-228600">
              <a:lnSpc>
                <a:spcPct val="100000"/>
              </a:lnSpc>
              <a:buSzPct val="100000"/>
              <a:buChar char="•"/>
              <a:defRPr sz="1200">
                <a:latin typeface="Helvetica"/>
                <a:ea typeface="Helvetica"/>
                <a:cs typeface="Helvetica"/>
                <a:sym typeface="Helvetica"/>
              </a:defRPr>
            </a:pPr>
            <a:r>
              <a:t>So how do we choose equivalence classes?  The key is to identify </a:t>
            </a:r>
            <a:r>
              <a:rPr b="1"/>
              <a:t>input conditions</a:t>
            </a:r>
            <a:r>
              <a:t> from the spec.  Each input condition induces an equivalence class – valid and invalid inputs. </a:t>
            </a:r>
          </a:p>
          <a:p>
            <a:pPr marL="228600" indent="-228600">
              <a:lnSpc>
                <a:spcPct val="100000"/>
              </a:lnSpc>
              <a:buSzPct val="100000"/>
              <a:buChar char="•"/>
              <a:defRPr sz="1200">
                <a:latin typeface="Helvetica"/>
                <a:ea typeface="Helvetica"/>
                <a:cs typeface="Helvetica"/>
                <a:sym typeface="Helvetica"/>
              </a:defRPr>
            </a:pPr>
            <a:r>
              <a:t>For example, an input condition that specifies a range of values induces three equivalence classes: one containing values smaller than the lower bound of the range, one with values within the range, and one containing values larger than the upper bound of the range</a:t>
            </a:r>
          </a:p>
          <a:p>
            <a:pPr marL="228600" indent="-228600">
              <a:lnSpc>
                <a:spcPct val="100000"/>
              </a:lnSpc>
              <a:buSzPct val="100000"/>
              <a:buChar char="•"/>
              <a:defRPr sz="1200">
                <a:latin typeface="Helvetica"/>
                <a:ea typeface="Helvetica"/>
                <a:cs typeface="Helvetica"/>
                <a:sym typeface="Helvetica"/>
              </a:defRPr>
            </a:pPr>
            <a:r>
              <a:t>Similarly, an input condition that specifies a specific value, …</a:t>
            </a:r>
          </a:p>
          <a:p>
            <a:pPr marL="228600" indent="-228600">
              <a:lnSpc>
                <a:spcPct val="100000"/>
              </a:lnSpc>
              <a:buSzPct val="100000"/>
              <a:buChar char="•"/>
              <a:defRPr sz="1200">
                <a:latin typeface="Helvetica"/>
                <a:ea typeface="Helvetica"/>
                <a:cs typeface="Helvetica"/>
                <a:sym typeface="Helvetica"/>
              </a:defRPr>
            </a:pPr>
            <a:r>
              <a:t>Likewise, set membership and conditions that correspond to boolean predicates can be represented using two equivalence classes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6" name="Shape 886"/>
          <p:cNvSpPr>
            <a:spLocks noGrp="1" noRot="1" noChangeAspect="1"/>
          </p:cNvSpPr>
          <p:nvPr>
            <p:ph type="sldImg"/>
          </p:nvPr>
        </p:nvSpPr>
        <p:spPr>
          <a:prstGeom prst="rect">
            <a:avLst/>
          </a:prstGeom>
        </p:spPr>
        <p:txBody>
          <a:bodyPr/>
          <a:lstStyle/>
          <a:p>
            <a:endParaRPr/>
          </a:p>
        </p:txBody>
      </p:sp>
      <p:sp>
        <p:nvSpPr>
          <p:cNvPr id="887" name="Shape 887"/>
          <p:cNvSpPr>
            <a:spLocks noGrp="1"/>
          </p:cNvSpPr>
          <p:nvPr>
            <p:ph type="body" sz="quarter" idx="1"/>
          </p:nvPr>
        </p:nvSpPr>
        <p:spPr>
          <a:prstGeom prst="rect">
            <a:avLst/>
          </a:prstGeom>
        </p:spPr>
        <p:txBody>
          <a:bodyPr/>
          <a:lstStyle/>
          <a:p>
            <a:pPr marL="228600" indent="-228600" defTabSz="647700">
              <a:lnSpc>
                <a:spcPct val="100000"/>
              </a:lnSpc>
              <a:buSzPct val="100000"/>
              <a:buChar char="•"/>
              <a:defRPr sz="1600">
                <a:latin typeface="Helvetica"/>
                <a:ea typeface="Helvetica"/>
                <a:cs typeface="Helvetica"/>
                <a:sym typeface="Helvetica"/>
              </a:defRPr>
            </a:pPr>
            <a:r>
              <a:t>How do we choose representatives from equivalence classes?  </a:t>
            </a:r>
          </a:p>
          <a:p>
            <a:pPr marL="228600" indent="-228600" defTabSz="647700">
              <a:lnSpc>
                <a:spcPct val="100000"/>
              </a:lnSpc>
              <a:buSzPct val="100000"/>
              <a:buChar char="•"/>
              <a:defRPr sz="1600">
                <a:latin typeface="Helvetica"/>
                <a:ea typeface="Helvetica"/>
                <a:cs typeface="Helvetica"/>
                <a:sym typeface="Helvetica"/>
              </a:defRPr>
            </a:pPr>
            <a:r>
              <a:t>Typically, a greater number of errors occurs at the boundaries of an equivalence class rather than at the “center”.  </a:t>
            </a:r>
          </a:p>
          <a:p>
            <a:pPr marL="228600" indent="-228600" defTabSz="647700">
              <a:lnSpc>
                <a:spcPct val="100000"/>
              </a:lnSpc>
              <a:buSzPct val="100000"/>
              <a:buChar char="•"/>
              <a:defRPr sz="1600">
                <a:latin typeface="Helvetica"/>
                <a:ea typeface="Helvetica"/>
                <a:cs typeface="Helvetica"/>
                <a:sym typeface="Helvetica"/>
              </a:defRPr>
            </a:pPr>
            <a:r>
              <a:t>Therefore, we specifically look for values that are at the boundaries. </a:t>
            </a:r>
          </a:p>
          <a:p>
            <a:pPr marL="228600" indent="-228600" defTabSz="647700">
              <a:lnSpc>
                <a:spcPct val="100000"/>
              </a:lnSpc>
              <a:buSzPct val="100000"/>
              <a:buChar char="•"/>
              <a:defRPr sz="1600">
                <a:latin typeface="Helvetica"/>
                <a:ea typeface="Helvetica"/>
                <a:cs typeface="Helvetica"/>
                <a:sym typeface="Helvetica"/>
              </a:defRPr>
            </a:pPr>
            <a:r>
              <a:t>In the example you see here, we could select a value just outside of the lower end of the range, just inside the lower end of the range, …</a:t>
            </a:r>
          </a:p>
          <a:p>
            <a:pPr marL="228600" indent="-228600" defTabSz="647700">
              <a:lnSpc>
                <a:spcPct val="100000"/>
              </a:lnSpc>
              <a:buSzPct val="100000"/>
              <a:buChar char="•"/>
              <a:defRPr sz="1600">
                <a:latin typeface="Helvetica"/>
                <a:ea typeface="Helvetica"/>
                <a:cs typeface="Helvetica"/>
                <a:sym typeface="Helvetica"/>
              </a:defRPr>
            </a:pPr>
            <a:r>
              <a:t>If your system has well-defined inputs and outputs, you can apply this technique both to the input domain and the output domain.</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22" name="Line"/>
          <p:cNvSpPr/>
          <p:nvPr/>
        </p:nvSpPr>
        <p:spPr>
          <a:xfrm>
            <a:off x="7543800" y="7975599"/>
            <a:ext cx="1" cy="14225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23" name="Image"/>
          <p:cNvSpPr>
            <a:spLocks noGrp="1"/>
          </p:cNvSpPr>
          <p:nvPr>
            <p:ph type="pic" idx="21"/>
          </p:nvPr>
        </p:nvSpPr>
        <p:spPr>
          <a:xfrm>
            <a:off x="0" y="-25400"/>
            <a:ext cx="13004800" cy="7725360"/>
          </a:xfrm>
          <a:prstGeom prst="rect">
            <a:avLst/>
          </a:prstGeom>
        </p:spPr>
        <p:txBody>
          <a:bodyPr lIns="91439" tIns="45719" rIns="91439" bIns="45719">
            <a:noAutofit/>
          </a:bodyPr>
          <a:lstStyle/>
          <a:p>
            <a:endParaRPr/>
          </a:p>
        </p:txBody>
      </p:sp>
      <p:sp>
        <p:nvSpPr>
          <p:cNvPr id="24" name="Title Text"/>
          <p:cNvSpPr txBox="1">
            <a:spLocks noGrp="1"/>
          </p:cNvSpPr>
          <p:nvPr>
            <p:ph type="title"/>
          </p:nvPr>
        </p:nvSpPr>
        <p:spPr>
          <a:xfrm>
            <a:off x="1409700" y="7785100"/>
            <a:ext cx="5791200" cy="1701800"/>
          </a:xfrm>
          <a:prstGeom prst="rect">
            <a:avLst/>
          </a:prstGeom>
        </p:spPr>
        <p:txBody>
          <a:bodyPr anchor="ctr"/>
          <a:lstStyle>
            <a:lvl1pPr algn="r"/>
          </a:lstStyle>
          <a:p>
            <a:r>
              <a:t>Title Text</a:t>
            </a:r>
          </a:p>
        </p:txBody>
      </p:sp>
      <p:sp>
        <p:nvSpPr>
          <p:cNvPr id="25" name="Body Level One…"/>
          <p:cNvSpPr txBox="1">
            <a:spLocks noGrp="1"/>
          </p:cNvSpPr>
          <p:nvPr>
            <p:ph type="body" sz="quarter" idx="1"/>
          </p:nvPr>
        </p:nvSpPr>
        <p:spPr>
          <a:xfrm>
            <a:off x="7848600" y="8470900"/>
            <a:ext cx="4953000" cy="508000"/>
          </a:xfrm>
          <a:prstGeom prst="rect">
            <a:avLst/>
          </a:prstGeom>
        </p:spPr>
        <p:txBody>
          <a:bodyPr/>
          <a:lstStyle>
            <a:lvl1pPr marL="0" indent="0">
              <a:spcBef>
                <a:spcPts val="0"/>
              </a:spcBef>
              <a:buSzTx/>
              <a:buFontTx/>
              <a:buNone/>
              <a:defRPr sz="2600">
                <a:latin typeface="Helvetica Neue"/>
                <a:ea typeface="Helvetica Neue"/>
                <a:cs typeface="Helvetica Neue"/>
                <a:sym typeface="Helvetica Neue"/>
              </a:defRPr>
            </a:lvl1pPr>
            <a:lvl2pPr marL="0" indent="0">
              <a:spcBef>
                <a:spcPts val="0"/>
              </a:spcBef>
              <a:buSzTx/>
              <a:buFontTx/>
              <a:buNone/>
              <a:defRPr sz="2600">
                <a:latin typeface="Helvetica Neue"/>
                <a:ea typeface="Helvetica Neue"/>
                <a:cs typeface="Helvetica Neue"/>
                <a:sym typeface="Helvetica Neue"/>
              </a:defRPr>
            </a:lvl2pPr>
            <a:lvl3pPr marL="0" indent="0">
              <a:spcBef>
                <a:spcPts val="0"/>
              </a:spcBef>
              <a:buSzTx/>
              <a:buFontTx/>
              <a:buNone/>
              <a:defRPr sz="2600">
                <a:latin typeface="Helvetica Neue"/>
                <a:ea typeface="Helvetica Neue"/>
                <a:cs typeface="Helvetica Neue"/>
                <a:sym typeface="Helvetica Neue"/>
              </a:defRPr>
            </a:lvl3pPr>
            <a:lvl4pPr marL="0" indent="0">
              <a:spcBef>
                <a:spcPts val="0"/>
              </a:spcBef>
              <a:buSzTx/>
              <a:buFontTx/>
              <a:buNone/>
              <a:defRPr sz="2600">
                <a:latin typeface="Helvetica Neue"/>
                <a:ea typeface="Helvetica Neue"/>
                <a:cs typeface="Helvetica Neue"/>
                <a:sym typeface="Helvetica Neue"/>
              </a:defRPr>
            </a:lvl4pPr>
            <a:lvl5pPr marL="0" indent="0">
              <a:spcBef>
                <a:spcPts val="0"/>
              </a:spcBef>
              <a:buSzTx/>
              <a:buFontTx/>
              <a:buNone/>
              <a:defRPr sz="26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110" name="Image"/>
          <p:cNvSpPr>
            <a:spLocks noGrp="1"/>
          </p:cNvSpPr>
          <p:nvPr>
            <p:ph type="pic" idx="21"/>
          </p:nvPr>
        </p:nvSpPr>
        <p:spPr>
          <a:xfrm>
            <a:off x="-177800" y="0"/>
            <a:ext cx="13373100" cy="9753600"/>
          </a:xfrm>
          <a:prstGeom prst="rect">
            <a:avLst/>
          </a:prstGeom>
        </p:spPr>
        <p:txBody>
          <a:bodyPr lIns="91439" tIns="45719" rIns="91439" bIns="45719">
            <a:noAutofit/>
          </a:bodyPr>
          <a:lstStyle/>
          <a:p>
            <a:endParaRPr/>
          </a:p>
        </p:txBody>
      </p:sp>
      <p:sp>
        <p:nvSpPr>
          <p:cNvPr id="11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5" name="Title Text"/>
          <p:cNvSpPr txBox="1">
            <a:spLocks noGrp="1"/>
          </p:cNvSpPr>
          <p:nvPr>
            <p:ph type="title"/>
          </p:nvPr>
        </p:nvSpPr>
        <p:spPr>
          <a:xfrm>
            <a:off x="1270000" y="254000"/>
            <a:ext cx="10464800" cy="2438400"/>
          </a:xfrm>
          <a:prstGeom prst="rect">
            <a:avLst/>
          </a:prstGeom>
        </p:spPr>
        <p:txBody>
          <a:bodyPr anchor="ctr">
            <a:noAutofit/>
          </a:bodyPr>
          <a:lstStyle>
            <a:lvl1pPr algn="ctr">
              <a:defRPr sz="8400">
                <a:latin typeface="Gill Sans"/>
                <a:ea typeface="Gill Sans"/>
                <a:cs typeface="Gill Sans"/>
                <a:sym typeface="Gill Sans"/>
              </a:defRPr>
            </a:lvl1pPr>
          </a:lstStyle>
          <a:p>
            <a:r>
              <a:t>Title Text</a:t>
            </a:r>
          </a:p>
        </p:txBody>
      </p:sp>
      <p:sp>
        <p:nvSpPr>
          <p:cNvPr id="126" name="Body Level One…"/>
          <p:cNvSpPr txBox="1">
            <a:spLocks noGrp="1"/>
          </p:cNvSpPr>
          <p:nvPr>
            <p:ph type="body" idx="1"/>
          </p:nvPr>
        </p:nvSpPr>
        <p:spPr>
          <a:xfrm>
            <a:off x="1270000" y="2768600"/>
            <a:ext cx="10464800" cy="5715000"/>
          </a:xfrm>
          <a:prstGeom prst="rect">
            <a:avLst/>
          </a:prstGeom>
        </p:spPr>
        <p:txBody>
          <a:bodyPr anchor="ctr">
            <a:noAutofit/>
          </a:bodyPr>
          <a:lstStyle>
            <a:lvl1pPr marL="889000" indent="-571500">
              <a:spcBef>
                <a:spcPts val="2400"/>
              </a:spcBef>
              <a:buSzPct val="171000"/>
              <a:buFontTx/>
              <a:defRPr sz="4200">
                <a:solidFill>
                  <a:srgbClr val="000000"/>
                </a:solidFill>
                <a:latin typeface="Gill Sans"/>
                <a:ea typeface="Gill Sans"/>
                <a:cs typeface="Gill Sans"/>
                <a:sym typeface="Gill Sans"/>
              </a:defRPr>
            </a:lvl1pPr>
            <a:lvl2pPr marL="1333500" indent="-571500">
              <a:spcBef>
                <a:spcPts val="2400"/>
              </a:spcBef>
              <a:buSzPct val="171000"/>
              <a:buFontTx/>
              <a:defRPr sz="4200">
                <a:solidFill>
                  <a:srgbClr val="000000"/>
                </a:solidFill>
                <a:latin typeface="Gill Sans"/>
                <a:ea typeface="Gill Sans"/>
                <a:cs typeface="Gill Sans"/>
                <a:sym typeface="Gill Sans"/>
              </a:defRPr>
            </a:lvl2pPr>
            <a:lvl3pPr marL="1778000" indent="-571500">
              <a:spcBef>
                <a:spcPts val="2400"/>
              </a:spcBef>
              <a:buSzPct val="171000"/>
              <a:buFontTx/>
              <a:defRPr sz="4200">
                <a:solidFill>
                  <a:srgbClr val="000000"/>
                </a:solidFill>
                <a:latin typeface="Gill Sans"/>
                <a:ea typeface="Gill Sans"/>
                <a:cs typeface="Gill Sans"/>
                <a:sym typeface="Gill Sans"/>
              </a:defRPr>
            </a:lvl3pPr>
            <a:lvl4pPr marL="2222500" indent="-571500">
              <a:spcBef>
                <a:spcPts val="2400"/>
              </a:spcBef>
              <a:buSzPct val="171000"/>
              <a:buFontTx/>
              <a:defRPr sz="4200">
                <a:solidFill>
                  <a:srgbClr val="000000"/>
                </a:solidFill>
                <a:latin typeface="Gill Sans"/>
                <a:ea typeface="Gill Sans"/>
                <a:cs typeface="Gill Sans"/>
                <a:sym typeface="Gill Sans"/>
              </a:defRPr>
            </a:lvl4pPr>
            <a:lvl5pPr marL="2667000" indent="-571500">
              <a:spcBef>
                <a:spcPts val="2400"/>
              </a:spcBef>
              <a:buSzPct val="171000"/>
              <a:buFontTx/>
              <a:defRPr sz="4200">
                <a:solidFill>
                  <a:srgbClr val="000000"/>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27" name="Slide Number"/>
          <p:cNvSpPr txBox="1">
            <a:spLocks noGrp="1"/>
          </p:cNvSpPr>
          <p:nvPr>
            <p:ph type="sldNum" sz="quarter" idx="2"/>
          </p:nvPr>
        </p:nvSpPr>
        <p:spPr>
          <a:xfrm>
            <a:off x="6324600" y="9258300"/>
            <a:ext cx="342900" cy="368300"/>
          </a:xfrm>
          <a:prstGeom prst="rect">
            <a:avLst/>
          </a:prstGeom>
        </p:spPr>
        <p:txBody>
          <a:bodyPr anchor="t"/>
          <a:lstStyle>
            <a:lvl1pPr algn="ctr">
              <a:defRPr sz="1800">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134" name="Title Text"/>
          <p:cNvSpPr txBox="1">
            <a:spLocks noGrp="1"/>
          </p:cNvSpPr>
          <p:nvPr>
            <p:ph type="title"/>
          </p:nvPr>
        </p:nvSpPr>
        <p:spPr>
          <a:xfrm>
            <a:off x="1270000" y="254000"/>
            <a:ext cx="10464800" cy="2438400"/>
          </a:xfrm>
          <a:prstGeom prst="rect">
            <a:avLst/>
          </a:prstGeom>
        </p:spPr>
        <p:txBody>
          <a:bodyPr anchor="ctr">
            <a:noAutofit/>
          </a:bodyPr>
          <a:lstStyle>
            <a:lvl1pPr algn="ctr">
              <a:defRPr sz="8400">
                <a:latin typeface="Gill Sans"/>
                <a:ea typeface="Gill Sans"/>
                <a:cs typeface="Gill Sans"/>
                <a:sym typeface="Gill Sans"/>
              </a:defRPr>
            </a:lvl1pPr>
          </a:lstStyle>
          <a:p>
            <a:r>
              <a:t>Title Text</a:t>
            </a:r>
          </a:p>
        </p:txBody>
      </p:sp>
      <p:sp>
        <p:nvSpPr>
          <p:cNvPr id="135" name="Slide Number"/>
          <p:cNvSpPr txBox="1">
            <a:spLocks noGrp="1"/>
          </p:cNvSpPr>
          <p:nvPr>
            <p:ph type="sldNum" sz="quarter" idx="2"/>
          </p:nvPr>
        </p:nvSpPr>
        <p:spPr>
          <a:xfrm>
            <a:off x="6324600" y="9258300"/>
            <a:ext cx="342900" cy="368300"/>
          </a:xfrm>
          <a:prstGeom prst="rect">
            <a:avLst/>
          </a:prstGeom>
        </p:spPr>
        <p:txBody>
          <a:bodyPr anchor="t"/>
          <a:lstStyle>
            <a:lvl1pPr algn="ctr">
              <a:defRPr sz="1800">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42" name="Shape 2"/>
          <p:cNvSpPr/>
          <p:nvPr/>
        </p:nvSpPr>
        <p:spPr>
          <a:xfrm>
            <a:off x="650238" y="2115799"/>
            <a:ext cx="11704323" cy="1"/>
          </a:xfrm>
          <a:prstGeom prst="line">
            <a:avLst/>
          </a:prstGeom>
          <a:ln w="25400">
            <a:solidFill>
              <a:srgbClr val="E2E1DE"/>
            </a:solidFill>
          </a:ln>
        </p:spPr>
        <p:txBody>
          <a:bodyPr lIns="45718" tIns="45718" rIns="45718" bIns="45718"/>
          <a:lstStyle/>
          <a:p>
            <a:pPr algn="l" defTabSz="457200">
              <a:defRPr sz="1800">
                <a:solidFill>
                  <a:srgbClr val="615445"/>
                </a:solidFill>
                <a:latin typeface="Helvetica"/>
                <a:ea typeface="Helvetica"/>
                <a:cs typeface="Helvetica"/>
                <a:sym typeface="Helvetica"/>
              </a:defRPr>
            </a:pPr>
            <a:endParaRPr/>
          </a:p>
        </p:txBody>
      </p:sp>
      <p:sp>
        <p:nvSpPr>
          <p:cNvPr id="143" name="Slide Number"/>
          <p:cNvSpPr txBox="1">
            <a:spLocks noGrp="1"/>
          </p:cNvSpPr>
          <p:nvPr>
            <p:ph type="sldNum" sz="quarter" idx="2"/>
          </p:nvPr>
        </p:nvSpPr>
        <p:spPr>
          <a:xfrm>
            <a:off x="12186470" y="9260420"/>
            <a:ext cx="168090" cy="165101"/>
          </a:xfrm>
          <a:prstGeom prst="rect">
            <a:avLst/>
          </a:prstGeom>
        </p:spPr>
        <p:txBody>
          <a:bodyPr lIns="0" tIns="0" rIns="0" bIns="0" anchor="ctr"/>
          <a:lstStyle>
            <a:lvl1pPr defTabSz="457200">
              <a:defRPr sz="1100" b="1">
                <a:solidFill>
                  <a:srgbClr val="CC0000"/>
                </a:solidFill>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150" name="Shape 2"/>
          <p:cNvSpPr/>
          <p:nvPr/>
        </p:nvSpPr>
        <p:spPr>
          <a:xfrm>
            <a:off x="650238" y="2115799"/>
            <a:ext cx="11704323" cy="1"/>
          </a:xfrm>
          <a:prstGeom prst="line">
            <a:avLst/>
          </a:prstGeom>
          <a:ln w="25400">
            <a:solidFill>
              <a:srgbClr val="E2E1DE"/>
            </a:solidFill>
          </a:ln>
        </p:spPr>
        <p:txBody>
          <a:bodyPr lIns="45718" tIns="45718" rIns="45718" bIns="45718"/>
          <a:lstStyle/>
          <a:p>
            <a:pPr algn="l" defTabSz="457200">
              <a:defRPr sz="1800">
                <a:solidFill>
                  <a:srgbClr val="615445"/>
                </a:solidFill>
                <a:latin typeface="Helvetica"/>
                <a:ea typeface="Helvetica"/>
                <a:cs typeface="Helvetica"/>
                <a:sym typeface="Helvetica"/>
              </a:defRPr>
            </a:pPr>
            <a:endParaRPr/>
          </a:p>
        </p:txBody>
      </p:sp>
      <p:sp>
        <p:nvSpPr>
          <p:cNvPr id="151" name="Title Text"/>
          <p:cNvSpPr txBox="1">
            <a:spLocks noGrp="1"/>
          </p:cNvSpPr>
          <p:nvPr>
            <p:ph type="title"/>
          </p:nvPr>
        </p:nvSpPr>
        <p:spPr>
          <a:xfrm>
            <a:off x="650240" y="704814"/>
            <a:ext cx="11704320" cy="1235456"/>
          </a:xfrm>
          <a:prstGeom prst="rect">
            <a:avLst/>
          </a:prstGeom>
        </p:spPr>
        <p:txBody>
          <a:bodyPr lIns="0" tIns="0" rIns="0" bIns="0"/>
          <a:lstStyle>
            <a:lvl1pPr defTabSz="487694">
              <a:defRPr sz="3600" b="1" cap="all">
                <a:solidFill>
                  <a:srgbClr val="CC0000"/>
                </a:solidFill>
                <a:latin typeface="Helvetica"/>
                <a:ea typeface="Helvetica"/>
                <a:cs typeface="Helvetica"/>
                <a:sym typeface="Helvetica"/>
              </a:defRPr>
            </a:lvl1pPr>
          </a:lstStyle>
          <a:p>
            <a:r>
              <a:t>Title Text</a:t>
            </a:r>
          </a:p>
        </p:txBody>
      </p:sp>
      <p:sp>
        <p:nvSpPr>
          <p:cNvPr id="152" name="Slide Number"/>
          <p:cNvSpPr txBox="1">
            <a:spLocks noGrp="1"/>
          </p:cNvSpPr>
          <p:nvPr>
            <p:ph type="sldNum" sz="quarter" idx="2"/>
          </p:nvPr>
        </p:nvSpPr>
        <p:spPr>
          <a:xfrm>
            <a:off x="12186470" y="9260420"/>
            <a:ext cx="168090" cy="165101"/>
          </a:xfrm>
          <a:prstGeom prst="rect">
            <a:avLst/>
          </a:prstGeom>
        </p:spPr>
        <p:txBody>
          <a:bodyPr lIns="0" tIns="0" rIns="0" bIns="0" anchor="ctr"/>
          <a:lstStyle>
            <a:lvl1pPr defTabSz="457200">
              <a:defRPr sz="1100" b="1">
                <a:solidFill>
                  <a:srgbClr val="CC0000"/>
                </a:solidFill>
                <a:latin typeface="Helvetica"/>
                <a:ea typeface="Helvetica"/>
                <a:cs typeface="Helvetica"/>
                <a:sym typeface="Helvetica"/>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59" name="Slide Number"/>
          <p:cNvSpPr txBox="1">
            <a:spLocks noGrp="1"/>
          </p:cNvSpPr>
          <p:nvPr>
            <p:ph type="sldNum" sz="quarter" idx="2"/>
          </p:nvPr>
        </p:nvSpPr>
        <p:spPr>
          <a:xfrm>
            <a:off x="6324599" y="9258300"/>
            <a:ext cx="342901" cy="368300"/>
          </a:xfrm>
          <a:prstGeom prst="rect">
            <a:avLst/>
          </a:prstGeom>
        </p:spPr>
        <p:txBody>
          <a:bodyPr anchor="t"/>
          <a:lstStyle>
            <a:lvl1pPr algn="ctr">
              <a:defRPr sz="1800">
                <a:solidFill>
                  <a:srgbClr val="FFFFFF"/>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10/17/2021</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52243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10/17/2021</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86003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10/17/2021</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3703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33" name="Title Text"/>
          <p:cNvSpPr txBox="1">
            <a:spLocks noGrp="1"/>
          </p:cNvSpPr>
          <p:nvPr>
            <p:ph type="title"/>
          </p:nvPr>
        </p:nvSpPr>
        <p:spPr>
          <a:xfrm>
            <a:off x="571500" y="3289300"/>
            <a:ext cx="11861800" cy="3175000"/>
          </a:xfrm>
          <a:prstGeom prst="rect">
            <a:avLst/>
          </a:prstGeom>
        </p:spPr>
        <p:txBody>
          <a:bodyPr anchor="ctr"/>
          <a:lstStyle/>
          <a:p>
            <a:r>
              <a:t>Title Text</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10/17/2021</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6458907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10/17/2021</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44734428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10/17/2021</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845453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10/17/2021</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7394757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10/17/2021</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826645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10/17/2021</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3253350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10/17/2021</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4909813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10/17/2021</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2967268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544777162"/>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3132077374"/>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41" name="Line"/>
          <p:cNvSpPr/>
          <p:nvPr/>
        </p:nvSpPr>
        <p:spPr>
          <a:xfrm>
            <a:off x="571500" y="4864100"/>
            <a:ext cx="5334476" cy="58"/>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42" name="Image"/>
          <p:cNvSpPr>
            <a:spLocks noGrp="1"/>
          </p:cNvSpPr>
          <p:nvPr>
            <p:ph type="pic" idx="21"/>
          </p:nvPr>
        </p:nvSpPr>
        <p:spPr>
          <a:xfrm>
            <a:off x="4775200" y="0"/>
            <a:ext cx="15392400" cy="9766300"/>
          </a:xfrm>
          <a:prstGeom prst="rect">
            <a:avLst/>
          </a:prstGeom>
        </p:spPr>
        <p:txBody>
          <a:bodyPr lIns="91439" tIns="45719" rIns="91439" bIns="45719">
            <a:noAutofit/>
          </a:bodyPr>
          <a:lstStyle/>
          <a:p>
            <a:endParaRPr/>
          </a:p>
        </p:txBody>
      </p:sp>
      <p:sp>
        <p:nvSpPr>
          <p:cNvPr id="43" name="Title Text"/>
          <p:cNvSpPr txBox="1">
            <a:spLocks noGrp="1"/>
          </p:cNvSpPr>
          <p:nvPr>
            <p:ph type="title"/>
          </p:nvPr>
        </p:nvSpPr>
        <p:spPr>
          <a:xfrm>
            <a:off x="571500" y="1435100"/>
            <a:ext cx="5334000" cy="3175000"/>
          </a:xfrm>
          <a:prstGeom prst="rect">
            <a:avLst/>
          </a:prstGeom>
        </p:spPr>
        <p:txBody>
          <a:bodyPr/>
          <a:lstStyle/>
          <a:p>
            <a:r>
              <a:t>Title Text</a:t>
            </a:r>
          </a:p>
        </p:txBody>
      </p:sp>
      <p:sp>
        <p:nvSpPr>
          <p:cNvPr id="44" name="Body Level One…"/>
          <p:cNvSpPr txBox="1">
            <a:spLocks noGrp="1"/>
          </p:cNvSpPr>
          <p:nvPr>
            <p:ph type="body" sz="quarter" idx="1"/>
          </p:nvPr>
        </p:nvSpPr>
        <p:spPr>
          <a:xfrm>
            <a:off x="571500" y="5130800"/>
            <a:ext cx="5334000" cy="3175000"/>
          </a:xfrm>
          <a:prstGeom prst="rect">
            <a:avLst/>
          </a:prstGeom>
        </p:spPr>
        <p:txBody>
          <a:bodyPr/>
          <a:lstStyle>
            <a:lvl1pPr marL="0" indent="0">
              <a:spcBef>
                <a:spcPts val="0"/>
              </a:spcBef>
              <a:buSzTx/>
              <a:buFontTx/>
              <a:buNone/>
              <a:defRPr sz="2600">
                <a:latin typeface="Helvetica Neue"/>
                <a:ea typeface="Helvetica Neue"/>
                <a:cs typeface="Helvetica Neue"/>
                <a:sym typeface="Helvetica Neue"/>
              </a:defRPr>
            </a:lvl1pPr>
            <a:lvl2pPr marL="0" indent="0">
              <a:spcBef>
                <a:spcPts val="0"/>
              </a:spcBef>
              <a:buSzTx/>
              <a:buFontTx/>
              <a:buNone/>
              <a:defRPr sz="2600">
                <a:latin typeface="Helvetica Neue"/>
                <a:ea typeface="Helvetica Neue"/>
                <a:cs typeface="Helvetica Neue"/>
                <a:sym typeface="Helvetica Neue"/>
              </a:defRPr>
            </a:lvl2pPr>
            <a:lvl3pPr marL="0" indent="0">
              <a:spcBef>
                <a:spcPts val="0"/>
              </a:spcBef>
              <a:buSzTx/>
              <a:buFontTx/>
              <a:buNone/>
              <a:defRPr sz="2600">
                <a:latin typeface="Helvetica Neue"/>
                <a:ea typeface="Helvetica Neue"/>
                <a:cs typeface="Helvetica Neue"/>
                <a:sym typeface="Helvetica Neue"/>
              </a:defRPr>
            </a:lvl3pPr>
            <a:lvl4pPr marL="0" indent="0">
              <a:spcBef>
                <a:spcPts val="0"/>
              </a:spcBef>
              <a:buSzTx/>
              <a:buFontTx/>
              <a:buNone/>
              <a:defRPr sz="2600">
                <a:latin typeface="Helvetica Neue"/>
                <a:ea typeface="Helvetica Neue"/>
                <a:cs typeface="Helvetica Neue"/>
                <a:sym typeface="Helvetica Neue"/>
              </a:defRPr>
            </a:lvl4pPr>
            <a:lvl5pPr marL="0" indent="0">
              <a:spcBef>
                <a:spcPts val="0"/>
              </a:spcBef>
              <a:buSzTx/>
              <a:buFontTx/>
              <a:buNone/>
              <a:defRPr sz="26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p>
            <a:r>
              <a:t>Title Text</a:t>
            </a: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p>
            <a:r>
              <a:t>Title Text</a:t>
            </a:r>
          </a:p>
        </p:txBody>
      </p:sp>
      <p:sp>
        <p:nvSpPr>
          <p:cNvPr id="6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69" name="Line"/>
          <p:cNvSpPr/>
          <p:nvPr/>
        </p:nvSpPr>
        <p:spPr>
          <a:xfrm>
            <a:off x="571500" y="1968500"/>
            <a:ext cx="5073394" cy="133"/>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70" name="Image"/>
          <p:cNvSpPr>
            <a:spLocks noGrp="1"/>
          </p:cNvSpPr>
          <p:nvPr>
            <p:ph type="pic" idx="21"/>
          </p:nvPr>
        </p:nvSpPr>
        <p:spPr>
          <a:xfrm>
            <a:off x="6477000" y="-152400"/>
            <a:ext cx="6654800" cy="9906000"/>
          </a:xfrm>
          <a:prstGeom prst="rect">
            <a:avLst/>
          </a:prstGeom>
        </p:spPr>
        <p:txBody>
          <a:bodyPr lIns="91439" tIns="45719" rIns="91439" bIns="45719">
            <a:noAutofit/>
          </a:bodyPr>
          <a:lstStyle/>
          <a:p>
            <a:endParaRPr/>
          </a:p>
        </p:txBody>
      </p:sp>
      <p:sp>
        <p:nvSpPr>
          <p:cNvPr id="71" name="Title Text"/>
          <p:cNvSpPr txBox="1">
            <a:spLocks noGrp="1"/>
          </p:cNvSpPr>
          <p:nvPr>
            <p:ph type="title"/>
          </p:nvPr>
        </p:nvSpPr>
        <p:spPr>
          <a:xfrm>
            <a:off x="571500" y="330200"/>
            <a:ext cx="5080000" cy="1397000"/>
          </a:xfrm>
          <a:prstGeom prst="rect">
            <a:avLst/>
          </a:prstGeom>
        </p:spPr>
        <p:txBody>
          <a:bodyPr/>
          <a:lstStyle/>
          <a:p>
            <a:r>
              <a:t>Title Text</a:t>
            </a:r>
          </a:p>
        </p:txBody>
      </p:sp>
      <p:sp>
        <p:nvSpPr>
          <p:cNvPr id="72" name="Body Level One…"/>
          <p:cNvSpPr txBox="1">
            <a:spLocks noGrp="1"/>
          </p:cNvSpPr>
          <p:nvPr>
            <p:ph type="body" sz="half" idx="1"/>
          </p:nvPr>
        </p:nvSpPr>
        <p:spPr>
          <a:xfrm>
            <a:off x="571500" y="2222500"/>
            <a:ext cx="5080000" cy="6667500"/>
          </a:xfrm>
          <a:prstGeom prst="rect">
            <a:avLst/>
          </a:prstGeom>
        </p:spPr>
        <p:txBody>
          <a:bodyPr/>
          <a:lstStyle>
            <a:lvl1pPr marL="330200" indent="-330200">
              <a:spcBef>
                <a:spcPts val="3000"/>
              </a:spcBef>
              <a:defRPr sz="2600">
                <a:latin typeface="Helvetica Neue"/>
                <a:ea typeface="Helvetica Neue"/>
                <a:cs typeface="Helvetica Neue"/>
                <a:sym typeface="Helvetica Neue"/>
              </a:defRPr>
            </a:lvl1pPr>
            <a:lvl2pPr marL="660400" indent="-330200">
              <a:spcBef>
                <a:spcPts val="3000"/>
              </a:spcBef>
              <a:defRPr sz="2600">
                <a:latin typeface="Helvetica Neue"/>
                <a:ea typeface="Helvetica Neue"/>
                <a:cs typeface="Helvetica Neue"/>
                <a:sym typeface="Helvetica Neue"/>
              </a:defRPr>
            </a:lvl2pPr>
            <a:lvl3pPr marL="990600" indent="-330200">
              <a:spcBef>
                <a:spcPts val="3000"/>
              </a:spcBef>
              <a:defRPr sz="2600">
                <a:latin typeface="Helvetica Neue"/>
                <a:ea typeface="Helvetica Neue"/>
                <a:cs typeface="Helvetica Neue"/>
                <a:sym typeface="Helvetica Neue"/>
              </a:defRPr>
            </a:lvl3pPr>
            <a:lvl4pPr marL="1320800" indent="-330200">
              <a:spcBef>
                <a:spcPts val="3000"/>
              </a:spcBef>
              <a:defRPr sz="2600">
                <a:latin typeface="Helvetica Neue"/>
                <a:ea typeface="Helvetica Neue"/>
                <a:cs typeface="Helvetica Neue"/>
                <a:sym typeface="Helvetica Neue"/>
              </a:defRPr>
            </a:lvl4pPr>
            <a:lvl5pPr marL="1651000" indent="-330200">
              <a:spcBef>
                <a:spcPts val="3000"/>
              </a:spcBef>
              <a:defRPr sz="26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3" name="Slide Number"/>
          <p:cNvSpPr txBox="1">
            <a:spLocks noGrp="1"/>
          </p:cNvSpPr>
          <p:nvPr>
            <p:ph type="sldNum" sz="quarter" idx="2"/>
          </p:nvPr>
        </p:nvSpPr>
        <p:spPr>
          <a:xfrm>
            <a:off x="510743" y="9199778"/>
            <a:ext cx="312014" cy="299822"/>
          </a:xfrm>
          <a:prstGeom prst="rect">
            <a:avLst/>
          </a:prstGeom>
        </p:spPr>
        <p:txBody>
          <a:bodyPr/>
          <a:lstStyle>
            <a:lvl1pPr algn="l"/>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80" name="Body Level One…"/>
          <p:cNvSpPr txBox="1">
            <a:spLocks noGrp="1"/>
          </p:cNvSpPr>
          <p:nvPr>
            <p:ph type="body" idx="1"/>
          </p:nvPr>
        </p:nvSpPr>
        <p:spPr>
          <a:xfrm>
            <a:off x="889000" y="889000"/>
            <a:ext cx="11214100" cy="79629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88" name="Line"/>
          <p:cNvSpPr/>
          <p:nvPr/>
        </p:nvSpPr>
        <p:spPr>
          <a:xfrm flipH="1">
            <a:off x="9055098" y="508000"/>
            <a:ext cx="128" cy="7975631"/>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89" name="Line"/>
          <p:cNvSpPr/>
          <p:nvPr/>
        </p:nvSpPr>
        <p:spPr>
          <a:xfrm>
            <a:off x="9055096" y="4464050"/>
            <a:ext cx="3448503" cy="5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0" name="Image"/>
          <p:cNvSpPr>
            <a:spLocks noGrp="1"/>
          </p:cNvSpPr>
          <p:nvPr>
            <p:ph type="pic" sz="half" idx="21"/>
          </p:nvPr>
        </p:nvSpPr>
        <p:spPr>
          <a:xfrm>
            <a:off x="9168011" y="4584788"/>
            <a:ext cx="6506665" cy="4343401"/>
          </a:xfrm>
          <a:prstGeom prst="rect">
            <a:avLst/>
          </a:prstGeom>
        </p:spPr>
        <p:txBody>
          <a:bodyPr lIns="91439" tIns="45719" rIns="91439" bIns="45719">
            <a:noAutofit/>
          </a:bodyPr>
          <a:lstStyle/>
          <a:p>
            <a:endParaRPr/>
          </a:p>
        </p:txBody>
      </p:sp>
      <p:sp>
        <p:nvSpPr>
          <p:cNvPr id="91" name="Image"/>
          <p:cNvSpPr>
            <a:spLocks noGrp="1"/>
          </p:cNvSpPr>
          <p:nvPr>
            <p:ph type="pic" sz="quarter" idx="22"/>
          </p:nvPr>
        </p:nvSpPr>
        <p:spPr>
          <a:xfrm>
            <a:off x="9182100" y="-101600"/>
            <a:ext cx="3365500" cy="5003800"/>
          </a:xfrm>
          <a:prstGeom prst="rect">
            <a:avLst/>
          </a:prstGeom>
        </p:spPr>
        <p:txBody>
          <a:bodyPr lIns="91439" tIns="45719" rIns="91439" bIns="45719">
            <a:noAutofit/>
          </a:bodyPr>
          <a:lstStyle/>
          <a:p>
            <a:endParaRPr/>
          </a:p>
        </p:txBody>
      </p:sp>
      <p:sp>
        <p:nvSpPr>
          <p:cNvPr id="92" name="Image"/>
          <p:cNvSpPr>
            <a:spLocks noGrp="1"/>
          </p:cNvSpPr>
          <p:nvPr>
            <p:ph type="pic" idx="23"/>
          </p:nvPr>
        </p:nvSpPr>
        <p:spPr>
          <a:xfrm>
            <a:off x="-800100" y="469900"/>
            <a:ext cx="11049000" cy="8053993"/>
          </a:xfrm>
          <a:prstGeom prst="rect">
            <a:avLst/>
          </a:prstGeom>
        </p:spPr>
        <p:txBody>
          <a:bodyPr lIns="91439" tIns="45719" rIns="91439" bIns="45719">
            <a:noAutofit/>
          </a:bodyPr>
          <a:lstStyle/>
          <a:p>
            <a:endParaRPr/>
          </a:p>
        </p:txBody>
      </p:sp>
      <p:sp>
        <p:nvSpPr>
          <p:cNvPr id="93" name="Body Level One…"/>
          <p:cNvSpPr txBox="1">
            <a:spLocks noGrp="1"/>
          </p:cNvSpPr>
          <p:nvPr>
            <p:ph type="body" sz="quarter" idx="1"/>
          </p:nvPr>
        </p:nvSpPr>
        <p:spPr>
          <a:xfrm>
            <a:off x="520700" y="8661400"/>
            <a:ext cx="8369300" cy="939800"/>
          </a:xfrm>
          <a:prstGeom prst="rect">
            <a:avLst/>
          </a:prstGeom>
        </p:spPr>
        <p:txBody>
          <a:bodyPr/>
          <a:lstStyle>
            <a:lvl1pPr marL="0" indent="0">
              <a:spcBef>
                <a:spcPts val="0"/>
              </a:spcBef>
              <a:buSzTx/>
              <a:buFontTx/>
              <a:buNone/>
              <a:defRPr sz="2600">
                <a:latin typeface="Helvetica Neue"/>
                <a:ea typeface="Helvetica Neue"/>
                <a:cs typeface="Helvetica Neue"/>
                <a:sym typeface="Helvetica Neue"/>
              </a:defRPr>
            </a:lvl1pPr>
            <a:lvl2pPr marL="0" indent="0">
              <a:spcBef>
                <a:spcPts val="0"/>
              </a:spcBef>
              <a:buSzTx/>
              <a:buFontTx/>
              <a:buNone/>
              <a:defRPr sz="2600">
                <a:latin typeface="Helvetica Neue"/>
                <a:ea typeface="Helvetica Neue"/>
                <a:cs typeface="Helvetica Neue"/>
                <a:sym typeface="Helvetica Neue"/>
              </a:defRPr>
            </a:lvl2pPr>
            <a:lvl3pPr marL="0" indent="0">
              <a:spcBef>
                <a:spcPts val="0"/>
              </a:spcBef>
              <a:buSzTx/>
              <a:buFontTx/>
              <a:buNone/>
              <a:defRPr sz="2600">
                <a:latin typeface="Helvetica Neue"/>
                <a:ea typeface="Helvetica Neue"/>
                <a:cs typeface="Helvetica Neue"/>
                <a:sym typeface="Helvetica Neue"/>
              </a:defRPr>
            </a:lvl3pPr>
            <a:lvl4pPr marL="0" indent="0">
              <a:spcBef>
                <a:spcPts val="0"/>
              </a:spcBef>
              <a:buSzTx/>
              <a:buFontTx/>
              <a:buNone/>
              <a:defRPr sz="2600">
                <a:latin typeface="Helvetica Neue"/>
                <a:ea typeface="Helvetica Neue"/>
                <a:cs typeface="Helvetica Neue"/>
                <a:sym typeface="Helvetica Neue"/>
              </a:defRPr>
            </a:lvl4pPr>
            <a:lvl5pPr marL="0" indent="0">
              <a:spcBef>
                <a:spcPts val="0"/>
              </a:spcBef>
              <a:buSzTx/>
              <a:buFontTx/>
              <a:buNone/>
              <a:defRPr sz="26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01" name="–Johnny Appleseed"/>
          <p:cNvSpPr txBox="1">
            <a:spLocks noGrp="1"/>
          </p:cNvSpPr>
          <p:nvPr>
            <p:ph type="body" sz="quarter" idx="21"/>
          </p:nvPr>
        </p:nvSpPr>
        <p:spPr>
          <a:xfrm>
            <a:off x="1270000" y="6362700"/>
            <a:ext cx="10464800" cy="498422"/>
          </a:xfrm>
          <a:prstGeom prst="rect">
            <a:avLst/>
          </a:prstGeom>
        </p:spPr>
        <p:txBody>
          <a:bodyPr>
            <a:spAutoFit/>
          </a:bodyPr>
          <a:lstStyle>
            <a:lvl1pPr marL="0" indent="0" algn="ctr" defTabSz="457200">
              <a:spcBef>
                <a:spcPts val="0"/>
              </a:spcBef>
              <a:buSzTx/>
              <a:buFontTx/>
              <a:buNone/>
              <a:defRPr sz="2600">
                <a:solidFill>
                  <a:srgbClr val="000000"/>
                </a:solidFill>
                <a:latin typeface="Helvetica Neue Medium"/>
                <a:ea typeface="Helvetica Neue Medium"/>
                <a:cs typeface="Helvetica Neue Medium"/>
                <a:sym typeface="Helvetica Neue Medium"/>
              </a:defRPr>
            </a:lvl1pPr>
          </a:lstStyle>
          <a:p>
            <a:r>
              <a:t>–Johnny Appleseed</a:t>
            </a:r>
          </a:p>
        </p:txBody>
      </p:sp>
      <p:sp>
        <p:nvSpPr>
          <p:cNvPr id="102" name="“Type a quote here.”"/>
          <p:cNvSpPr txBox="1">
            <a:spLocks noGrp="1"/>
          </p:cNvSpPr>
          <p:nvPr>
            <p:ph type="body" sz="quarter" idx="22"/>
          </p:nvPr>
        </p:nvSpPr>
        <p:spPr>
          <a:xfrm>
            <a:off x="1270000" y="4292600"/>
            <a:ext cx="10464800" cy="711200"/>
          </a:xfrm>
          <a:prstGeom prst="rect">
            <a:avLst/>
          </a:prstGeom>
        </p:spPr>
        <p:txBody>
          <a:bodyPr anchor="ctr">
            <a:spAutoFit/>
          </a:bodyPr>
          <a:lstStyle>
            <a:lvl1pPr marL="0" indent="0" algn="ctr" defTabSz="457200">
              <a:spcBef>
                <a:spcPts val="2400"/>
              </a:spcBef>
              <a:buSzTx/>
              <a:buFontTx/>
              <a:buNone/>
              <a:defRPr sz="4000"/>
            </a:lvl1pPr>
          </a:lstStyle>
          <a:p>
            <a:r>
              <a:t>“Type a quote here.”</a:t>
            </a: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a:off x="571500" y="1968500"/>
            <a:ext cx="11868106" cy="129"/>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3" name="Title Text"/>
          <p:cNvSpPr txBox="1">
            <a:spLocks noGrp="1"/>
          </p:cNvSpPr>
          <p:nvPr>
            <p:ph type="title"/>
          </p:nvPr>
        </p:nvSpPr>
        <p:spPr>
          <a:xfrm>
            <a:off x="571500" y="330200"/>
            <a:ext cx="11861800" cy="1397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rmAutofit/>
          </a:bodyPr>
          <a:lstStyle/>
          <a:p>
            <a:r>
              <a:t>Title Text</a:t>
            </a:r>
          </a:p>
        </p:txBody>
      </p:sp>
      <p:sp>
        <p:nvSpPr>
          <p:cNvPr id="4" name="Slide Number"/>
          <p:cNvSpPr txBox="1">
            <a:spLocks noGrp="1"/>
          </p:cNvSpPr>
          <p:nvPr>
            <p:ph type="sldNum" sz="quarter" idx="2"/>
          </p:nvPr>
        </p:nvSpPr>
        <p:spPr>
          <a:xfrm>
            <a:off x="12268199" y="9199778"/>
            <a:ext cx="312015" cy="299822"/>
          </a:xfrm>
          <a:prstGeom prst="rect">
            <a:avLst/>
          </a:prstGeom>
          <a:ln w="12700">
            <a:miter lim="400000"/>
          </a:ln>
        </p:spPr>
        <p:txBody>
          <a:bodyPr wrap="none" lIns="50800" tIns="50800" rIns="50800" bIns="50800" anchor="b">
            <a:spAutoFit/>
          </a:bodyPr>
          <a:lstStyle>
            <a:lvl1pPr algn="r">
              <a:defRPr sz="1400">
                <a:latin typeface="Helvetica Neue"/>
                <a:ea typeface="Helvetica Neue"/>
                <a:cs typeface="Helvetica Neue"/>
                <a:sym typeface="Helvetica Neue"/>
              </a:defRPr>
            </a:lvl1pPr>
          </a:lstStyle>
          <a:p>
            <a:fld id="{86CB4B4D-7CA3-9044-876B-883B54F8677D}" type="slidenum">
              <a:t>‹#›</a:t>
            </a:fld>
            <a:endParaRPr/>
          </a:p>
        </p:txBody>
      </p:sp>
      <p:sp>
        <p:nvSpPr>
          <p:cNvPr id="5" name="Body Level One…"/>
          <p:cNvSpPr txBox="1">
            <a:spLocks noGrp="1"/>
          </p:cNvSpPr>
          <p:nvPr>
            <p:ph type="body" idx="1"/>
          </p:nvPr>
        </p:nvSpPr>
        <p:spPr>
          <a:xfrm>
            <a:off x="571500" y="2222500"/>
            <a:ext cx="11861800" cy="6667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transition spd="med"/>
  <p:txStyles>
    <p:titleStyle>
      <a:lvl1pPr marL="0" marR="0" indent="0" algn="l" defTabSz="584200"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Helvetica Neue Light"/>
        </a:defRPr>
      </a:lvl1pPr>
      <a:lvl2pPr marL="0" marR="0" indent="0" algn="l" defTabSz="584200"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Helvetica Neue Light"/>
        </a:defRPr>
      </a:lvl2pPr>
      <a:lvl3pPr marL="0" marR="0" indent="0" algn="l" defTabSz="584200"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Helvetica Neue Light"/>
        </a:defRPr>
      </a:lvl3pPr>
      <a:lvl4pPr marL="0" marR="0" indent="0" algn="l" defTabSz="584200"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Helvetica Neue Light"/>
        </a:defRPr>
      </a:lvl4pPr>
      <a:lvl5pPr marL="0" marR="0" indent="0" algn="l" defTabSz="584200"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Helvetica Neue Light"/>
        </a:defRPr>
      </a:lvl5pPr>
      <a:lvl6pPr marL="0" marR="0" indent="0" algn="l" defTabSz="584200"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Helvetica Neue Light"/>
        </a:defRPr>
      </a:lvl6pPr>
      <a:lvl7pPr marL="0" marR="0" indent="0" algn="l" defTabSz="584200"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Helvetica Neue Light"/>
        </a:defRPr>
      </a:lvl7pPr>
      <a:lvl8pPr marL="0" marR="0" indent="0" algn="l" defTabSz="584200"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Helvetica Neue Light"/>
        </a:defRPr>
      </a:lvl8pPr>
      <a:lvl9pPr marL="0" marR="0" indent="0" algn="l" defTabSz="584200" rtl="0" latinLnBrk="0">
        <a:lnSpc>
          <a:spcPct val="100000"/>
        </a:lnSpc>
        <a:spcBef>
          <a:spcPts val="0"/>
        </a:spcBef>
        <a:spcAft>
          <a:spcPts val="0"/>
        </a:spcAft>
        <a:buClrTx/>
        <a:buSzTx/>
        <a:buFontTx/>
        <a:buNone/>
        <a:tabLst/>
        <a:defRPr sz="4200" b="0" i="0" u="none" strike="noStrike" cap="none" spc="0" baseline="0">
          <a:solidFill>
            <a:srgbClr val="000000"/>
          </a:solidFill>
          <a:uFillTx/>
          <a:latin typeface="+mn-lt"/>
          <a:ea typeface="+mn-ea"/>
          <a:cs typeface="+mn-cs"/>
          <a:sym typeface="Helvetica Neue Light"/>
        </a:defRPr>
      </a:lvl9pPr>
    </p:titleStyle>
    <p:bodyStyle>
      <a:lvl1pPr marL="457200" marR="0" indent="-457200" algn="l" defTabSz="584200" rtl="0" latinLnBrk="0">
        <a:lnSpc>
          <a:spcPct val="100000"/>
        </a:lnSpc>
        <a:spcBef>
          <a:spcPts val="4200"/>
        </a:spcBef>
        <a:spcAft>
          <a:spcPts val="0"/>
        </a:spcAft>
        <a:buClrTx/>
        <a:buSzPct val="75000"/>
        <a:buFont typeface="Helvetica Neue"/>
        <a:buChar char="•"/>
        <a:tabLst/>
        <a:defRPr sz="3600" b="0" i="0" u="none" strike="noStrike" cap="none" spc="0" baseline="0">
          <a:solidFill>
            <a:srgbClr val="747474"/>
          </a:solidFill>
          <a:uFillTx/>
          <a:latin typeface="+mn-lt"/>
          <a:ea typeface="+mn-ea"/>
          <a:cs typeface="+mn-cs"/>
          <a:sym typeface="Helvetica Neue Light"/>
        </a:defRPr>
      </a:lvl1pPr>
      <a:lvl2pPr marL="914400" marR="0" indent="-457200" algn="l" defTabSz="584200" rtl="0" latinLnBrk="0">
        <a:lnSpc>
          <a:spcPct val="100000"/>
        </a:lnSpc>
        <a:spcBef>
          <a:spcPts val="4200"/>
        </a:spcBef>
        <a:spcAft>
          <a:spcPts val="0"/>
        </a:spcAft>
        <a:buClrTx/>
        <a:buSzPct val="75000"/>
        <a:buFont typeface="Helvetica Neue"/>
        <a:buChar char="•"/>
        <a:tabLst/>
        <a:defRPr sz="3600" b="0" i="0" u="none" strike="noStrike" cap="none" spc="0" baseline="0">
          <a:solidFill>
            <a:srgbClr val="747474"/>
          </a:solidFill>
          <a:uFillTx/>
          <a:latin typeface="+mn-lt"/>
          <a:ea typeface="+mn-ea"/>
          <a:cs typeface="+mn-cs"/>
          <a:sym typeface="Helvetica Neue Light"/>
        </a:defRPr>
      </a:lvl2pPr>
      <a:lvl3pPr marL="1371600" marR="0" indent="-457200" algn="l" defTabSz="584200" rtl="0" latinLnBrk="0">
        <a:lnSpc>
          <a:spcPct val="100000"/>
        </a:lnSpc>
        <a:spcBef>
          <a:spcPts val="4200"/>
        </a:spcBef>
        <a:spcAft>
          <a:spcPts val="0"/>
        </a:spcAft>
        <a:buClrTx/>
        <a:buSzPct val="75000"/>
        <a:buFont typeface="Helvetica Neue"/>
        <a:buChar char="•"/>
        <a:tabLst/>
        <a:defRPr sz="3600" b="0" i="0" u="none" strike="noStrike" cap="none" spc="0" baseline="0">
          <a:solidFill>
            <a:srgbClr val="747474"/>
          </a:solidFill>
          <a:uFillTx/>
          <a:latin typeface="+mn-lt"/>
          <a:ea typeface="+mn-ea"/>
          <a:cs typeface="+mn-cs"/>
          <a:sym typeface="Helvetica Neue Light"/>
        </a:defRPr>
      </a:lvl3pPr>
      <a:lvl4pPr marL="1828800" marR="0" indent="-457200" algn="l" defTabSz="584200" rtl="0" latinLnBrk="0">
        <a:lnSpc>
          <a:spcPct val="100000"/>
        </a:lnSpc>
        <a:spcBef>
          <a:spcPts val="4200"/>
        </a:spcBef>
        <a:spcAft>
          <a:spcPts val="0"/>
        </a:spcAft>
        <a:buClrTx/>
        <a:buSzPct val="75000"/>
        <a:buFont typeface="Helvetica Neue"/>
        <a:buChar char="•"/>
        <a:tabLst/>
        <a:defRPr sz="3600" b="0" i="0" u="none" strike="noStrike" cap="none" spc="0" baseline="0">
          <a:solidFill>
            <a:srgbClr val="747474"/>
          </a:solidFill>
          <a:uFillTx/>
          <a:latin typeface="+mn-lt"/>
          <a:ea typeface="+mn-ea"/>
          <a:cs typeface="+mn-cs"/>
          <a:sym typeface="Helvetica Neue Light"/>
        </a:defRPr>
      </a:lvl4pPr>
      <a:lvl5pPr marL="2286000" marR="0" indent="-457200" algn="l" defTabSz="584200" rtl="0" latinLnBrk="0">
        <a:lnSpc>
          <a:spcPct val="100000"/>
        </a:lnSpc>
        <a:spcBef>
          <a:spcPts val="4200"/>
        </a:spcBef>
        <a:spcAft>
          <a:spcPts val="0"/>
        </a:spcAft>
        <a:buClrTx/>
        <a:buSzPct val="75000"/>
        <a:buFont typeface="Helvetica Neue"/>
        <a:buChar char="•"/>
        <a:tabLst/>
        <a:defRPr sz="3600" b="0" i="0" u="none" strike="noStrike" cap="none" spc="0" baseline="0">
          <a:solidFill>
            <a:srgbClr val="747474"/>
          </a:solidFill>
          <a:uFillTx/>
          <a:latin typeface="+mn-lt"/>
          <a:ea typeface="+mn-ea"/>
          <a:cs typeface="+mn-cs"/>
          <a:sym typeface="Helvetica Neue Light"/>
        </a:defRPr>
      </a:lvl5pPr>
      <a:lvl6pPr marL="2743200" marR="0" indent="-457200" algn="l" defTabSz="584200" rtl="0" latinLnBrk="0">
        <a:lnSpc>
          <a:spcPct val="100000"/>
        </a:lnSpc>
        <a:spcBef>
          <a:spcPts val="4200"/>
        </a:spcBef>
        <a:spcAft>
          <a:spcPts val="0"/>
        </a:spcAft>
        <a:buClrTx/>
        <a:buSzPct val="75000"/>
        <a:buFont typeface="Helvetica Neue"/>
        <a:buChar char="•"/>
        <a:tabLst/>
        <a:defRPr sz="3600" b="0" i="0" u="none" strike="noStrike" cap="none" spc="0" baseline="0">
          <a:solidFill>
            <a:srgbClr val="747474"/>
          </a:solidFill>
          <a:uFillTx/>
          <a:latin typeface="+mn-lt"/>
          <a:ea typeface="+mn-ea"/>
          <a:cs typeface="+mn-cs"/>
          <a:sym typeface="Helvetica Neue Light"/>
        </a:defRPr>
      </a:lvl6pPr>
      <a:lvl7pPr marL="3200400" marR="0" indent="-457200" algn="l" defTabSz="584200" rtl="0" latinLnBrk="0">
        <a:lnSpc>
          <a:spcPct val="100000"/>
        </a:lnSpc>
        <a:spcBef>
          <a:spcPts val="4200"/>
        </a:spcBef>
        <a:spcAft>
          <a:spcPts val="0"/>
        </a:spcAft>
        <a:buClrTx/>
        <a:buSzPct val="75000"/>
        <a:buFont typeface="Helvetica Neue"/>
        <a:buChar char="•"/>
        <a:tabLst/>
        <a:defRPr sz="3600" b="0" i="0" u="none" strike="noStrike" cap="none" spc="0" baseline="0">
          <a:solidFill>
            <a:srgbClr val="747474"/>
          </a:solidFill>
          <a:uFillTx/>
          <a:latin typeface="+mn-lt"/>
          <a:ea typeface="+mn-ea"/>
          <a:cs typeface="+mn-cs"/>
          <a:sym typeface="Helvetica Neue Light"/>
        </a:defRPr>
      </a:lvl7pPr>
      <a:lvl8pPr marL="3657600" marR="0" indent="-457200" algn="l" defTabSz="584200" rtl="0" latinLnBrk="0">
        <a:lnSpc>
          <a:spcPct val="100000"/>
        </a:lnSpc>
        <a:spcBef>
          <a:spcPts val="4200"/>
        </a:spcBef>
        <a:spcAft>
          <a:spcPts val="0"/>
        </a:spcAft>
        <a:buClrTx/>
        <a:buSzPct val="75000"/>
        <a:buFont typeface="Helvetica Neue"/>
        <a:buChar char="•"/>
        <a:tabLst/>
        <a:defRPr sz="3600" b="0" i="0" u="none" strike="noStrike" cap="none" spc="0" baseline="0">
          <a:solidFill>
            <a:srgbClr val="747474"/>
          </a:solidFill>
          <a:uFillTx/>
          <a:latin typeface="+mn-lt"/>
          <a:ea typeface="+mn-ea"/>
          <a:cs typeface="+mn-cs"/>
          <a:sym typeface="Helvetica Neue Light"/>
        </a:defRPr>
      </a:lvl8pPr>
      <a:lvl9pPr marL="4114800" marR="0" indent="-457200" algn="l" defTabSz="584200" rtl="0" latinLnBrk="0">
        <a:lnSpc>
          <a:spcPct val="100000"/>
        </a:lnSpc>
        <a:spcBef>
          <a:spcPts val="4200"/>
        </a:spcBef>
        <a:spcAft>
          <a:spcPts val="0"/>
        </a:spcAft>
        <a:buClrTx/>
        <a:buSzPct val="75000"/>
        <a:buFont typeface="Helvetica Neue"/>
        <a:buChar char="•"/>
        <a:tabLst/>
        <a:defRPr sz="3600" b="0" i="0" u="none" strike="noStrike" cap="none" spc="0" baseline="0">
          <a:solidFill>
            <a:srgbClr val="747474"/>
          </a:solidFill>
          <a:uFillTx/>
          <a:latin typeface="+mn-lt"/>
          <a:ea typeface="+mn-ea"/>
          <a:cs typeface="+mn-cs"/>
          <a:sym typeface="Helvetica Neue Light"/>
        </a:defRPr>
      </a:lvl9pPr>
    </p:bodyStyle>
    <p:otherStyle>
      <a:lvl1pPr marL="0" marR="0" indent="0" algn="r" defTabSz="58420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Helvetica Neue"/>
        </a:defRPr>
      </a:lvl1pPr>
      <a:lvl2pPr marL="0" marR="0" indent="228600" algn="r" defTabSz="58420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Helvetica Neue"/>
        </a:defRPr>
      </a:lvl2pPr>
      <a:lvl3pPr marL="0" marR="0" indent="457200" algn="r" defTabSz="58420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Helvetica Neue"/>
        </a:defRPr>
      </a:lvl3pPr>
      <a:lvl4pPr marL="0" marR="0" indent="685800" algn="r" defTabSz="58420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Helvetica Neue"/>
        </a:defRPr>
      </a:lvl4pPr>
      <a:lvl5pPr marL="0" marR="0" indent="914400" algn="r" defTabSz="58420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Helvetica Neue"/>
        </a:defRPr>
      </a:lvl5pPr>
      <a:lvl6pPr marL="0" marR="0" indent="1143000" algn="r" defTabSz="58420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Helvetica Neue"/>
        </a:defRPr>
      </a:lvl6pPr>
      <a:lvl7pPr marL="0" marR="0" indent="1371600" algn="r" defTabSz="58420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Helvetica Neue"/>
        </a:defRPr>
      </a:lvl7pPr>
      <a:lvl8pPr marL="0" marR="0" indent="1600200" algn="r" defTabSz="58420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Helvetica Neue"/>
        </a:defRPr>
      </a:lvl8pPr>
      <a:lvl9pPr marL="0" marR="0" indent="1828800" algn="r" defTabSz="58420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10/17/2021</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730194651"/>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image" Target="../media/image3.jpe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3.jpeg"/></Relationships>
</file>

<file path=ppt/slides/_rels/slide3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3.jpeg"/></Relationships>
</file>

<file path=ppt/slides/_rels/slide3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8" Type="http://schemas.openxmlformats.org/officeDocument/2006/relationships/chart" Target="../charts/chart7.xml"/><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chart" Target="../charts/chart5.xml"/><Relationship Id="rId5" Type="http://schemas.openxmlformats.org/officeDocument/2006/relationships/chart" Target="../charts/chart4.xml"/><Relationship Id="rId10" Type="http://schemas.openxmlformats.org/officeDocument/2006/relationships/chart" Target="../charts/chart9.xml"/><Relationship Id="rId4" Type="http://schemas.openxmlformats.org/officeDocument/2006/relationships/chart" Target="../charts/chart3.xml"/><Relationship Id="rId9" Type="http://schemas.openxmlformats.org/officeDocument/2006/relationships/chart" Target="../charts/chart8.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5.xml"/><Relationship Id="rId1" Type="http://schemas.openxmlformats.org/officeDocument/2006/relationships/slideLayout" Target="../slideLayouts/slideLayout5.xml"/><Relationship Id="rId4" Type="http://schemas.openxmlformats.org/officeDocument/2006/relationships/image" Target="../media/image3.jpe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7.xml"/><Relationship Id="rId1" Type="http://schemas.openxmlformats.org/officeDocument/2006/relationships/slideLayout" Target="../slideLayouts/slideLayout5.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3.jpeg"/></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8.xml"/><Relationship Id="rId1" Type="http://schemas.openxmlformats.org/officeDocument/2006/relationships/slideLayout" Target="../slideLayouts/slideLayout11.xml"/><Relationship Id="rId4" Type="http://schemas.openxmlformats.org/officeDocument/2006/relationships/image" Target="../media/image2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a:xfrm>
            <a:off x="575211" y="1928707"/>
            <a:ext cx="11535508" cy="1766146"/>
          </a:xfrm>
        </p:spPr>
        <p:txBody>
          <a:bodyPr>
            <a:normAutofit/>
          </a:bodyPr>
          <a:lstStyle/>
          <a:p>
            <a:r>
              <a:rPr lang="en-US" altLang="en-US" dirty="0">
                <a:sym typeface="Helvetica Neue" charset="0"/>
              </a:rPr>
              <a:t>CS 4350: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Lesson 7.2 Functional Testing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dirty="0"/>
              <a:t>Adeel Bhutta, Frank Tip, Jan Vitek,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1</a:t>
            </a:fld>
            <a:endParaRPr lang="en-US" kern="1200">
              <a:solidFill>
                <a:prstClr val="black">
                  <a:tint val="75000"/>
                </a:prstClr>
              </a:solidFill>
              <a:latin typeface="Calibri" panose="020F0502020204030204"/>
            </a:endParaRPr>
          </a:p>
        </p:txBody>
      </p:sp>
      <p:sp>
        <p:nvSpPr>
          <p:cNvPr id="5" name="Rectangle 4">
            <a:extLst>
              <a:ext uri="{FF2B5EF4-FFF2-40B4-BE49-F238E27FC236}">
                <a16:creationId xmlns:a16="http://schemas.microsoft.com/office/drawing/2014/main" id="{F00241EF-381D-DB42-A42C-0D5D1FA201FA}"/>
              </a:ext>
            </a:extLst>
          </p:cNvPr>
          <p:cNvSpPr/>
          <p:nvPr/>
        </p:nvSpPr>
        <p:spPr>
          <a:xfrm>
            <a:off x="752779" y="7480183"/>
            <a:ext cx="6502400" cy="387798"/>
          </a:xfrm>
          <a:prstGeom prst="rect">
            <a:avLst/>
          </a:prstGeom>
        </p:spPr>
        <p:txBody>
          <a:bodyPr>
            <a:spAutoFit/>
          </a:bodyPr>
          <a:lstStyle/>
          <a:p>
            <a:pPr algn="l" defTabSz="1040449" hangingPunct="1"/>
            <a:r>
              <a:rPr lang="en-US" sz="1920" kern="1200" dirty="0">
                <a:solidFill>
                  <a:srgbClr val="5C5962"/>
                </a:solidFill>
                <a:latin typeface="Calibri" panose="020F0502020204030204"/>
              </a:rPr>
              <a:t>© 2021 Released under the </a:t>
            </a:r>
            <a:r>
              <a:rPr lang="en-US" sz="1920" kern="1200" dirty="0">
                <a:solidFill>
                  <a:srgbClr val="D41B2C"/>
                </a:solidFill>
                <a:latin typeface="Calibri" panose="020F0502020204030204"/>
                <a:hlinkClick r:id="rId2"/>
              </a:rPr>
              <a:t>CC BY-SA</a:t>
            </a:r>
            <a:r>
              <a:rPr lang="en-US" sz="1920" kern="1200" dirty="0">
                <a:solidFill>
                  <a:srgbClr val="5C5962"/>
                </a:solidFill>
                <a:latin typeface="Calibri" panose="020F0502020204030204"/>
              </a:rPr>
              <a:t> license</a:t>
            </a:r>
            <a:endParaRPr lang="en-US" sz="1920" kern="1200" dirty="0">
              <a:solidFill>
                <a:prstClr val="black"/>
              </a:solidFill>
              <a:latin typeface="Calibri" panose="020F0502020204030204"/>
            </a:endParaRPr>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0" name="Boundary Analysis"/>
          <p:cNvSpPr txBox="1">
            <a:spLocks noGrp="1"/>
          </p:cNvSpPr>
          <p:nvPr>
            <p:ph type="title"/>
          </p:nvPr>
        </p:nvSpPr>
        <p:spPr>
          <a:prstGeom prst="rect">
            <a:avLst/>
          </a:prstGeom>
        </p:spPr>
        <p:txBody>
          <a:bodyPr/>
          <a:lstStyle>
            <a:lvl1pPr>
              <a:defRPr>
                <a:solidFill>
                  <a:srgbClr val="005493"/>
                </a:solidFill>
              </a:defRPr>
            </a:lvl1pPr>
          </a:lstStyle>
          <a:p>
            <a:r>
              <a:t>Boundary Analysis</a:t>
            </a:r>
          </a:p>
        </p:txBody>
      </p:sp>
      <p:sp>
        <p:nvSpPr>
          <p:cNvPr id="59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
        <p:nvSpPr>
          <p:cNvPr id="592" name="Test"/>
          <p:cNvSpPr txBox="1">
            <a:spLocks noGrp="1"/>
          </p:cNvSpPr>
          <p:nvPr>
            <p:ph type="body" sz="quarter" idx="1"/>
          </p:nvPr>
        </p:nvSpPr>
        <p:spPr>
          <a:xfrm>
            <a:off x="1308100" y="7785100"/>
            <a:ext cx="2438400" cy="889000"/>
          </a:xfrm>
          <a:prstGeom prst="rect">
            <a:avLst/>
          </a:prstGeom>
        </p:spPr>
        <p:txBody>
          <a:bodyPr anchor="ctr">
            <a:noAutofit/>
          </a:bodyPr>
          <a:lstStyle>
            <a:lvl1pPr marL="889000" indent="-571500">
              <a:spcBef>
                <a:spcPts val="2400"/>
              </a:spcBef>
              <a:buSzPct val="171000"/>
              <a:buFontTx/>
              <a:defRPr sz="4200">
                <a:solidFill>
                  <a:srgbClr val="000000"/>
                </a:solidFill>
                <a:latin typeface="Gill Sans"/>
                <a:ea typeface="Gill Sans"/>
                <a:cs typeface="Gill Sans"/>
                <a:sym typeface="Gill Sans"/>
              </a:defRPr>
            </a:lvl1pPr>
          </a:lstStyle>
          <a:p>
            <a:r>
              <a:t>Test</a:t>
            </a:r>
          </a:p>
        </p:txBody>
      </p:sp>
      <p:sp>
        <p:nvSpPr>
          <p:cNvPr id="593" name="Possible test case"/>
          <p:cNvSpPr txBox="1"/>
          <p:nvPr/>
        </p:nvSpPr>
        <p:spPr>
          <a:xfrm>
            <a:off x="1866900" y="2675748"/>
            <a:ext cx="5308600" cy="508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l">
              <a:buClr>
                <a:srgbClr val="000000"/>
              </a:buClr>
              <a:buFont typeface="Arial"/>
              <a:defRPr sz="2800">
                <a:latin typeface="Gill Sans"/>
                <a:ea typeface="Gill Sans"/>
                <a:cs typeface="Gill Sans"/>
                <a:sym typeface="Gill Sans"/>
              </a:defRPr>
            </a:lvl1pPr>
          </a:lstStyle>
          <a:p>
            <a:r>
              <a:t>Possible test case</a:t>
            </a:r>
          </a:p>
        </p:txBody>
      </p:sp>
      <p:sp>
        <p:nvSpPr>
          <p:cNvPr id="594" name="Rectangle"/>
          <p:cNvSpPr/>
          <p:nvPr/>
        </p:nvSpPr>
        <p:spPr>
          <a:xfrm>
            <a:off x="4546600" y="3467100"/>
            <a:ext cx="2273300" cy="24892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5" name="Square"/>
          <p:cNvSpPr/>
          <p:nvPr/>
        </p:nvSpPr>
        <p:spPr>
          <a:xfrm>
            <a:off x="1409700" y="2819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6" name="Square"/>
          <p:cNvSpPr/>
          <p:nvPr/>
        </p:nvSpPr>
        <p:spPr>
          <a:xfrm>
            <a:off x="16256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7" name="Square"/>
          <p:cNvSpPr/>
          <p:nvPr/>
        </p:nvSpPr>
        <p:spPr>
          <a:xfrm>
            <a:off x="19558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8" name="Square"/>
          <p:cNvSpPr/>
          <p:nvPr/>
        </p:nvSpPr>
        <p:spPr>
          <a:xfrm>
            <a:off x="23876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9" name="Square"/>
          <p:cNvSpPr/>
          <p:nvPr/>
        </p:nvSpPr>
        <p:spPr>
          <a:xfrm>
            <a:off x="27051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0" name="Square"/>
          <p:cNvSpPr/>
          <p:nvPr/>
        </p:nvSpPr>
        <p:spPr>
          <a:xfrm>
            <a:off x="31369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1" name="Square"/>
          <p:cNvSpPr/>
          <p:nvPr/>
        </p:nvSpPr>
        <p:spPr>
          <a:xfrm>
            <a:off x="34671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2" name="Square"/>
          <p:cNvSpPr/>
          <p:nvPr/>
        </p:nvSpPr>
        <p:spPr>
          <a:xfrm>
            <a:off x="38989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3" name="Square"/>
          <p:cNvSpPr/>
          <p:nvPr/>
        </p:nvSpPr>
        <p:spPr>
          <a:xfrm>
            <a:off x="42291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4" name="Square"/>
          <p:cNvSpPr/>
          <p:nvPr/>
        </p:nvSpPr>
        <p:spPr>
          <a:xfrm>
            <a:off x="46609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5" name="Square"/>
          <p:cNvSpPr/>
          <p:nvPr/>
        </p:nvSpPr>
        <p:spPr>
          <a:xfrm>
            <a:off x="49911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6" name="Square"/>
          <p:cNvSpPr/>
          <p:nvPr/>
        </p:nvSpPr>
        <p:spPr>
          <a:xfrm>
            <a:off x="54229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7" name="Square"/>
          <p:cNvSpPr/>
          <p:nvPr/>
        </p:nvSpPr>
        <p:spPr>
          <a:xfrm>
            <a:off x="57404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8" name="Square"/>
          <p:cNvSpPr/>
          <p:nvPr/>
        </p:nvSpPr>
        <p:spPr>
          <a:xfrm>
            <a:off x="61722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9" name="Square"/>
          <p:cNvSpPr/>
          <p:nvPr/>
        </p:nvSpPr>
        <p:spPr>
          <a:xfrm>
            <a:off x="65024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0" name="Square"/>
          <p:cNvSpPr/>
          <p:nvPr/>
        </p:nvSpPr>
        <p:spPr>
          <a:xfrm>
            <a:off x="69342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1" name="Square"/>
          <p:cNvSpPr/>
          <p:nvPr/>
        </p:nvSpPr>
        <p:spPr>
          <a:xfrm>
            <a:off x="72644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2" name="Square"/>
          <p:cNvSpPr/>
          <p:nvPr/>
        </p:nvSpPr>
        <p:spPr>
          <a:xfrm>
            <a:off x="76962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3" name="Square"/>
          <p:cNvSpPr/>
          <p:nvPr/>
        </p:nvSpPr>
        <p:spPr>
          <a:xfrm>
            <a:off x="80137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4" name="Square"/>
          <p:cNvSpPr/>
          <p:nvPr/>
        </p:nvSpPr>
        <p:spPr>
          <a:xfrm>
            <a:off x="84582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5" name="Square"/>
          <p:cNvSpPr/>
          <p:nvPr/>
        </p:nvSpPr>
        <p:spPr>
          <a:xfrm>
            <a:off x="87757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6" name="Square"/>
          <p:cNvSpPr/>
          <p:nvPr/>
        </p:nvSpPr>
        <p:spPr>
          <a:xfrm>
            <a:off x="92075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7" name="Square"/>
          <p:cNvSpPr/>
          <p:nvPr/>
        </p:nvSpPr>
        <p:spPr>
          <a:xfrm>
            <a:off x="95377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8" name="Square"/>
          <p:cNvSpPr/>
          <p:nvPr/>
        </p:nvSpPr>
        <p:spPr>
          <a:xfrm>
            <a:off x="99695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9" name="Square"/>
          <p:cNvSpPr/>
          <p:nvPr/>
        </p:nvSpPr>
        <p:spPr>
          <a:xfrm>
            <a:off x="102997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0" name="Square"/>
          <p:cNvSpPr/>
          <p:nvPr/>
        </p:nvSpPr>
        <p:spPr>
          <a:xfrm>
            <a:off x="107315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1" name="Square"/>
          <p:cNvSpPr/>
          <p:nvPr/>
        </p:nvSpPr>
        <p:spPr>
          <a:xfrm>
            <a:off x="110490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2" name="Square"/>
          <p:cNvSpPr/>
          <p:nvPr/>
        </p:nvSpPr>
        <p:spPr>
          <a:xfrm>
            <a:off x="114935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3" name="Square"/>
          <p:cNvSpPr/>
          <p:nvPr/>
        </p:nvSpPr>
        <p:spPr>
          <a:xfrm>
            <a:off x="11811000" y="3581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4" name="Square"/>
          <p:cNvSpPr/>
          <p:nvPr/>
        </p:nvSpPr>
        <p:spPr>
          <a:xfrm>
            <a:off x="16256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5" name="Square"/>
          <p:cNvSpPr/>
          <p:nvPr/>
        </p:nvSpPr>
        <p:spPr>
          <a:xfrm>
            <a:off x="19558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6" name="Square"/>
          <p:cNvSpPr/>
          <p:nvPr/>
        </p:nvSpPr>
        <p:spPr>
          <a:xfrm>
            <a:off x="23876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7" name="Square"/>
          <p:cNvSpPr/>
          <p:nvPr/>
        </p:nvSpPr>
        <p:spPr>
          <a:xfrm>
            <a:off x="27051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8" name="Square"/>
          <p:cNvSpPr/>
          <p:nvPr/>
        </p:nvSpPr>
        <p:spPr>
          <a:xfrm>
            <a:off x="31369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9" name="Square"/>
          <p:cNvSpPr/>
          <p:nvPr/>
        </p:nvSpPr>
        <p:spPr>
          <a:xfrm>
            <a:off x="34671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0" name="Square"/>
          <p:cNvSpPr/>
          <p:nvPr/>
        </p:nvSpPr>
        <p:spPr>
          <a:xfrm>
            <a:off x="38989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1" name="Square"/>
          <p:cNvSpPr/>
          <p:nvPr/>
        </p:nvSpPr>
        <p:spPr>
          <a:xfrm>
            <a:off x="42291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2" name="Square"/>
          <p:cNvSpPr/>
          <p:nvPr/>
        </p:nvSpPr>
        <p:spPr>
          <a:xfrm>
            <a:off x="46609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3" name="Square"/>
          <p:cNvSpPr/>
          <p:nvPr/>
        </p:nvSpPr>
        <p:spPr>
          <a:xfrm>
            <a:off x="49911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4" name="Square"/>
          <p:cNvSpPr/>
          <p:nvPr/>
        </p:nvSpPr>
        <p:spPr>
          <a:xfrm>
            <a:off x="54229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5" name="Square"/>
          <p:cNvSpPr/>
          <p:nvPr/>
        </p:nvSpPr>
        <p:spPr>
          <a:xfrm>
            <a:off x="57404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6" name="Square"/>
          <p:cNvSpPr/>
          <p:nvPr/>
        </p:nvSpPr>
        <p:spPr>
          <a:xfrm>
            <a:off x="61722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7" name="Square"/>
          <p:cNvSpPr/>
          <p:nvPr/>
        </p:nvSpPr>
        <p:spPr>
          <a:xfrm>
            <a:off x="65024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8" name="Square"/>
          <p:cNvSpPr/>
          <p:nvPr/>
        </p:nvSpPr>
        <p:spPr>
          <a:xfrm>
            <a:off x="69342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9" name="Square"/>
          <p:cNvSpPr/>
          <p:nvPr/>
        </p:nvSpPr>
        <p:spPr>
          <a:xfrm>
            <a:off x="72644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0" name="Square"/>
          <p:cNvSpPr/>
          <p:nvPr/>
        </p:nvSpPr>
        <p:spPr>
          <a:xfrm>
            <a:off x="76962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1" name="Square"/>
          <p:cNvSpPr/>
          <p:nvPr/>
        </p:nvSpPr>
        <p:spPr>
          <a:xfrm>
            <a:off x="80137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2" name="Square"/>
          <p:cNvSpPr/>
          <p:nvPr/>
        </p:nvSpPr>
        <p:spPr>
          <a:xfrm>
            <a:off x="84582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3" name="Square"/>
          <p:cNvSpPr/>
          <p:nvPr/>
        </p:nvSpPr>
        <p:spPr>
          <a:xfrm>
            <a:off x="87757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4" name="Square"/>
          <p:cNvSpPr/>
          <p:nvPr/>
        </p:nvSpPr>
        <p:spPr>
          <a:xfrm>
            <a:off x="92075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5" name="Square"/>
          <p:cNvSpPr/>
          <p:nvPr/>
        </p:nvSpPr>
        <p:spPr>
          <a:xfrm>
            <a:off x="95377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6" name="Square"/>
          <p:cNvSpPr/>
          <p:nvPr/>
        </p:nvSpPr>
        <p:spPr>
          <a:xfrm>
            <a:off x="99695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7" name="Square"/>
          <p:cNvSpPr/>
          <p:nvPr/>
        </p:nvSpPr>
        <p:spPr>
          <a:xfrm>
            <a:off x="102997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8" name="Square"/>
          <p:cNvSpPr/>
          <p:nvPr/>
        </p:nvSpPr>
        <p:spPr>
          <a:xfrm>
            <a:off x="107315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9" name="Square"/>
          <p:cNvSpPr/>
          <p:nvPr/>
        </p:nvSpPr>
        <p:spPr>
          <a:xfrm>
            <a:off x="110490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0" name="Square"/>
          <p:cNvSpPr/>
          <p:nvPr/>
        </p:nvSpPr>
        <p:spPr>
          <a:xfrm>
            <a:off x="114935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1" name="Square"/>
          <p:cNvSpPr/>
          <p:nvPr/>
        </p:nvSpPr>
        <p:spPr>
          <a:xfrm>
            <a:off x="11811000" y="38989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2" name="Square"/>
          <p:cNvSpPr/>
          <p:nvPr/>
        </p:nvSpPr>
        <p:spPr>
          <a:xfrm>
            <a:off x="16256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3" name="Square"/>
          <p:cNvSpPr/>
          <p:nvPr/>
        </p:nvSpPr>
        <p:spPr>
          <a:xfrm>
            <a:off x="19558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4" name="Square"/>
          <p:cNvSpPr/>
          <p:nvPr/>
        </p:nvSpPr>
        <p:spPr>
          <a:xfrm>
            <a:off x="23876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5" name="Square"/>
          <p:cNvSpPr/>
          <p:nvPr/>
        </p:nvSpPr>
        <p:spPr>
          <a:xfrm>
            <a:off x="27051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6" name="Square"/>
          <p:cNvSpPr/>
          <p:nvPr/>
        </p:nvSpPr>
        <p:spPr>
          <a:xfrm>
            <a:off x="31369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7" name="Square"/>
          <p:cNvSpPr/>
          <p:nvPr/>
        </p:nvSpPr>
        <p:spPr>
          <a:xfrm>
            <a:off x="34671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8" name="Square"/>
          <p:cNvSpPr/>
          <p:nvPr/>
        </p:nvSpPr>
        <p:spPr>
          <a:xfrm>
            <a:off x="38989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9" name="Square"/>
          <p:cNvSpPr/>
          <p:nvPr/>
        </p:nvSpPr>
        <p:spPr>
          <a:xfrm>
            <a:off x="42291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0" name="Square"/>
          <p:cNvSpPr/>
          <p:nvPr/>
        </p:nvSpPr>
        <p:spPr>
          <a:xfrm>
            <a:off x="46609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1" name="Square"/>
          <p:cNvSpPr/>
          <p:nvPr/>
        </p:nvSpPr>
        <p:spPr>
          <a:xfrm>
            <a:off x="49911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2" name="Square"/>
          <p:cNvSpPr/>
          <p:nvPr/>
        </p:nvSpPr>
        <p:spPr>
          <a:xfrm>
            <a:off x="54229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3" name="Square"/>
          <p:cNvSpPr/>
          <p:nvPr/>
        </p:nvSpPr>
        <p:spPr>
          <a:xfrm>
            <a:off x="57404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4" name="Square"/>
          <p:cNvSpPr/>
          <p:nvPr/>
        </p:nvSpPr>
        <p:spPr>
          <a:xfrm>
            <a:off x="61722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5" name="Square"/>
          <p:cNvSpPr/>
          <p:nvPr/>
        </p:nvSpPr>
        <p:spPr>
          <a:xfrm>
            <a:off x="65024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6" name="Square"/>
          <p:cNvSpPr/>
          <p:nvPr/>
        </p:nvSpPr>
        <p:spPr>
          <a:xfrm>
            <a:off x="69342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7" name="Square"/>
          <p:cNvSpPr/>
          <p:nvPr/>
        </p:nvSpPr>
        <p:spPr>
          <a:xfrm>
            <a:off x="72644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8" name="Square"/>
          <p:cNvSpPr/>
          <p:nvPr/>
        </p:nvSpPr>
        <p:spPr>
          <a:xfrm>
            <a:off x="76962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9" name="Square"/>
          <p:cNvSpPr/>
          <p:nvPr/>
        </p:nvSpPr>
        <p:spPr>
          <a:xfrm>
            <a:off x="80137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0" name="Square"/>
          <p:cNvSpPr/>
          <p:nvPr/>
        </p:nvSpPr>
        <p:spPr>
          <a:xfrm>
            <a:off x="84582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1" name="Square"/>
          <p:cNvSpPr/>
          <p:nvPr/>
        </p:nvSpPr>
        <p:spPr>
          <a:xfrm>
            <a:off x="87757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2" name="Square"/>
          <p:cNvSpPr/>
          <p:nvPr/>
        </p:nvSpPr>
        <p:spPr>
          <a:xfrm>
            <a:off x="92075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3" name="Square"/>
          <p:cNvSpPr/>
          <p:nvPr/>
        </p:nvSpPr>
        <p:spPr>
          <a:xfrm>
            <a:off x="95377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4" name="Square"/>
          <p:cNvSpPr/>
          <p:nvPr/>
        </p:nvSpPr>
        <p:spPr>
          <a:xfrm>
            <a:off x="99695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5" name="Square"/>
          <p:cNvSpPr/>
          <p:nvPr/>
        </p:nvSpPr>
        <p:spPr>
          <a:xfrm>
            <a:off x="102997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6" name="Square"/>
          <p:cNvSpPr/>
          <p:nvPr/>
        </p:nvSpPr>
        <p:spPr>
          <a:xfrm>
            <a:off x="107315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7" name="Square"/>
          <p:cNvSpPr/>
          <p:nvPr/>
        </p:nvSpPr>
        <p:spPr>
          <a:xfrm>
            <a:off x="110490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8" name="Square"/>
          <p:cNvSpPr/>
          <p:nvPr/>
        </p:nvSpPr>
        <p:spPr>
          <a:xfrm>
            <a:off x="114935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9" name="Square"/>
          <p:cNvSpPr/>
          <p:nvPr/>
        </p:nvSpPr>
        <p:spPr>
          <a:xfrm>
            <a:off x="11811000" y="4445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0" name="Square"/>
          <p:cNvSpPr/>
          <p:nvPr/>
        </p:nvSpPr>
        <p:spPr>
          <a:xfrm>
            <a:off x="16256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1" name="Square"/>
          <p:cNvSpPr/>
          <p:nvPr/>
        </p:nvSpPr>
        <p:spPr>
          <a:xfrm>
            <a:off x="19558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2" name="Square"/>
          <p:cNvSpPr/>
          <p:nvPr/>
        </p:nvSpPr>
        <p:spPr>
          <a:xfrm>
            <a:off x="23876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3" name="Square"/>
          <p:cNvSpPr/>
          <p:nvPr/>
        </p:nvSpPr>
        <p:spPr>
          <a:xfrm>
            <a:off x="27051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4" name="Square"/>
          <p:cNvSpPr/>
          <p:nvPr/>
        </p:nvSpPr>
        <p:spPr>
          <a:xfrm>
            <a:off x="31369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5" name="Square"/>
          <p:cNvSpPr/>
          <p:nvPr/>
        </p:nvSpPr>
        <p:spPr>
          <a:xfrm>
            <a:off x="34671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6" name="Square"/>
          <p:cNvSpPr/>
          <p:nvPr/>
        </p:nvSpPr>
        <p:spPr>
          <a:xfrm>
            <a:off x="38989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7" name="Square"/>
          <p:cNvSpPr/>
          <p:nvPr/>
        </p:nvSpPr>
        <p:spPr>
          <a:xfrm>
            <a:off x="42291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8" name="Square"/>
          <p:cNvSpPr/>
          <p:nvPr/>
        </p:nvSpPr>
        <p:spPr>
          <a:xfrm>
            <a:off x="46609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9" name="Square"/>
          <p:cNvSpPr/>
          <p:nvPr/>
        </p:nvSpPr>
        <p:spPr>
          <a:xfrm>
            <a:off x="49911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0" name="Square"/>
          <p:cNvSpPr/>
          <p:nvPr/>
        </p:nvSpPr>
        <p:spPr>
          <a:xfrm>
            <a:off x="54229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1" name="Square"/>
          <p:cNvSpPr/>
          <p:nvPr/>
        </p:nvSpPr>
        <p:spPr>
          <a:xfrm>
            <a:off x="57404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2" name="Square"/>
          <p:cNvSpPr/>
          <p:nvPr/>
        </p:nvSpPr>
        <p:spPr>
          <a:xfrm>
            <a:off x="61722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3" name="Square"/>
          <p:cNvSpPr/>
          <p:nvPr/>
        </p:nvSpPr>
        <p:spPr>
          <a:xfrm>
            <a:off x="65024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4" name="Square"/>
          <p:cNvSpPr/>
          <p:nvPr/>
        </p:nvSpPr>
        <p:spPr>
          <a:xfrm>
            <a:off x="69342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5" name="Square"/>
          <p:cNvSpPr/>
          <p:nvPr/>
        </p:nvSpPr>
        <p:spPr>
          <a:xfrm>
            <a:off x="72644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6" name="Square"/>
          <p:cNvSpPr/>
          <p:nvPr/>
        </p:nvSpPr>
        <p:spPr>
          <a:xfrm>
            <a:off x="76962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7" name="Square"/>
          <p:cNvSpPr/>
          <p:nvPr/>
        </p:nvSpPr>
        <p:spPr>
          <a:xfrm>
            <a:off x="80137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8" name="Square"/>
          <p:cNvSpPr/>
          <p:nvPr/>
        </p:nvSpPr>
        <p:spPr>
          <a:xfrm>
            <a:off x="84582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9" name="Square"/>
          <p:cNvSpPr/>
          <p:nvPr/>
        </p:nvSpPr>
        <p:spPr>
          <a:xfrm>
            <a:off x="87757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0" name="Square"/>
          <p:cNvSpPr/>
          <p:nvPr/>
        </p:nvSpPr>
        <p:spPr>
          <a:xfrm>
            <a:off x="92075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1" name="Square"/>
          <p:cNvSpPr/>
          <p:nvPr/>
        </p:nvSpPr>
        <p:spPr>
          <a:xfrm>
            <a:off x="95377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2" name="Square"/>
          <p:cNvSpPr/>
          <p:nvPr/>
        </p:nvSpPr>
        <p:spPr>
          <a:xfrm>
            <a:off x="99695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3" name="Square"/>
          <p:cNvSpPr/>
          <p:nvPr/>
        </p:nvSpPr>
        <p:spPr>
          <a:xfrm>
            <a:off x="102997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4" name="Square"/>
          <p:cNvSpPr/>
          <p:nvPr/>
        </p:nvSpPr>
        <p:spPr>
          <a:xfrm>
            <a:off x="107315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5" name="Square"/>
          <p:cNvSpPr/>
          <p:nvPr/>
        </p:nvSpPr>
        <p:spPr>
          <a:xfrm>
            <a:off x="110490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6" name="Square"/>
          <p:cNvSpPr/>
          <p:nvPr/>
        </p:nvSpPr>
        <p:spPr>
          <a:xfrm>
            <a:off x="114935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7" name="Square"/>
          <p:cNvSpPr/>
          <p:nvPr/>
        </p:nvSpPr>
        <p:spPr>
          <a:xfrm>
            <a:off x="11811000" y="4762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8" name="Square"/>
          <p:cNvSpPr/>
          <p:nvPr/>
        </p:nvSpPr>
        <p:spPr>
          <a:xfrm>
            <a:off x="16256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9" name="Square"/>
          <p:cNvSpPr/>
          <p:nvPr/>
        </p:nvSpPr>
        <p:spPr>
          <a:xfrm>
            <a:off x="19558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0" name="Square"/>
          <p:cNvSpPr/>
          <p:nvPr/>
        </p:nvSpPr>
        <p:spPr>
          <a:xfrm>
            <a:off x="23876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1" name="Square"/>
          <p:cNvSpPr/>
          <p:nvPr/>
        </p:nvSpPr>
        <p:spPr>
          <a:xfrm>
            <a:off x="27051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2" name="Square"/>
          <p:cNvSpPr/>
          <p:nvPr/>
        </p:nvSpPr>
        <p:spPr>
          <a:xfrm>
            <a:off x="31369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3" name="Square"/>
          <p:cNvSpPr/>
          <p:nvPr/>
        </p:nvSpPr>
        <p:spPr>
          <a:xfrm>
            <a:off x="34671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4" name="Square"/>
          <p:cNvSpPr/>
          <p:nvPr/>
        </p:nvSpPr>
        <p:spPr>
          <a:xfrm>
            <a:off x="38989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5" name="Square"/>
          <p:cNvSpPr/>
          <p:nvPr/>
        </p:nvSpPr>
        <p:spPr>
          <a:xfrm>
            <a:off x="42291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6" name="Square"/>
          <p:cNvSpPr/>
          <p:nvPr/>
        </p:nvSpPr>
        <p:spPr>
          <a:xfrm>
            <a:off x="46609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7" name="Square"/>
          <p:cNvSpPr/>
          <p:nvPr/>
        </p:nvSpPr>
        <p:spPr>
          <a:xfrm>
            <a:off x="49911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8" name="Square"/>
          <p:cNvSpPr/>
          <p:nvPr/>
        </p:nvSpPr>
        <p:spPr>
          <a:xfrm>
            <a:off x="54229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9" name="Square"/>
          <p:cNvSpPr/>
          <p:nvPr/>
        </p:nvSpPr>
        <p:spPr>
          <a:xfrm>
            <a:off x="57404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0" name="Square"/>
          <p:cNvSpPr/>
          <p:nvPr/>
        </p:nvSpPr>
        <p:spPr>
          <a:xfrm>
            <a:off x="61722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1" name="Square"/>
          <p:cNvSpPr/>
          <p:nvPr/>
        </p:nvSpPr>
        <p:spPr>
          <a:xfrm>
            <a:off x="65024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2" name="Square"/>
          <p:cNvSpPr/>
          <p:nvPr/>
        </p:nvSpPr>
        <p:spPr>
          <a:xfrm>
            <a:off x="69342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3" name="Square"/>
          <p:cNvSpPr/>
          <p:nvPr/>
        </p:nvSpPr>
        <p:spPr>
          <a:xfrm>
            <a:off x="72644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4" name="Square"/>
          <p:cNvSpPr/>
          <p:nvPr/>
        </p:nvSpPr>
        <p:spPr>
          <a:xfrm>
            <a:off x="76962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5" name="Square"/>
          <p:cNvSpPr/>
          <p:nvPr/>
        </p:nvSpPr>
        <p:spPr>
          <a:xfrm>
            <a:off x="80137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6" name="Square"/>
          <p:cNvSpPr/>
          <p:nvPr/>
        </p:nvSpPr>
        <p:spPr>
          <a:xfrm>
            <a:off x="84582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7" name="Square"/>
          <p:cNvSpPr/>
          <p:nvPr/>
        </p:nvSpPr>
        <p:spPr>
          <a:xfrm>
            <a:off x="87757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8" name="Square"/>
          <p:cNvSpPr/>
          <p:nvPr/>
        </p:nvSpPr>
        <p:spPr>
          <a:xfrm>
            <a:off x="92075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9" name="Square"/>
          <p:cNvSpPr/>
          <p:nvPr/>
        </p:nvSpPr>
        <p:spPr>
          <a:xfrm>
            <a:off x="95377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0" name="Square"/>
          <p:cNvSpPr/>
          <p:nvPr/>
        </p:nvSpPr>
        <p:spPr>
          <a:xfrm>
            <a:off x="99695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1" name="Square"/>
          <p:cNvSpPr/>
          <p:nvPr/>
        </p:nvSpPr>
        <p:spPr>
          <a:xfrm>
            <a:off x="102997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2" name="Square"/>
          <p:cNvSpPr/>
          <p:nvPr/>
        </p:nvSpPr>
        <p:spPr>
          <a:xfrm>
            <a:off x="107315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3" name="Square"/>
          <p:cNvSpPr/>
          <p:nvPr/>
        </p:nvSpPr>
        <p:spPr>
          <a:xfrm>
            <a:off x="110490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4" name="Square"/>
          <p:cNvSpPr/>
          <p:nvPr/>
        </p:nvSpPr>
        <p:spPr>
          <a:xfrm>
            <a:off x="114935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5" name="Square"/>
          <p:cNvSpPr/>
          <p:nvPr/>
        </p:nvSpPr>
        <p:spPr>
          <a:xfrm>
            <a:off x="11811000" y="53086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6" name="Square"/>
          <p:cNvSpPr/>
          <p:nvPr/>
        </p:nvSpPr>
        <p:spPr>
          <a:xfrm>
            <a:off x="16256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7" name="Square"/>
          <p:cNvSpPr/>
          <p:nvPr/>
        </p:nvSpPr>
        <p:spPr>
          <a:xfrm>
            <a:off x="19558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8" name="Square"/>
          <p:cNvSpPr/>
          <p:nvPr/>
        </p:nvSpPr>
        <p:spPr>
          <a:xfrm>
            <a:off x="23876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9" name="Square"/>
          <p:cNvSpPr/>
          <p:nvPr/>
        </p:nvSpPr>
        <p:spPr>
          <a:xfrm>
            <a:off x="27051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0" name="Square"/>
          <p:cNvSpPr/>
          <p:nvPr/>
        </p:nvSpPr>
        <p:spPr>
          <a:xfrm>
            <a:off x="31369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1" name="Square"/>
          <p:cNvSpPr/>
          <p:nvPr/>
        </p:nvSpPr>
        <p:spPr>
          <a:xfrm>
            <a:off x="34671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2" name="Square"/>
          <p:cNvSpPr/>
          <p:nvPr/>
        </p:nvSpPr>
        <p:spPr>
          <a:xfrm>
            <a:off x="38989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3" name="Square"/>
          <p:cNvSpPr/>
          <p:nvPr/>
        </p:nvSpPr>
        <p:spPr>
          <a:xfrm>
            <a:off x="42291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4" name="Square"/>
          <p:cNvSpPr/>
          <p:nvPr/>
        </p:nvSpPr>
        <p:spPr>
          <a:xfrm>
            <a:off x="46609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5" name="Square"/>
          <p:cNvSpPr/>
          <p:nvPr/>
        </p:nvSpPr>
        <p:spPr>
          <a:xfrm>
            <a:off x="49911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6" name="Square"/>
          <p:cNvSpPr/>
          <p:nvPr/>
        </p:nvSpPr>
        <p:spPr>
          <a:xfrm>
            <a:off x="54229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7" name="Square"/>
          <p:cNvSpPr/>
          <p:nvPr/>
        </p:nvSpPr>
        <p:spPr>
          <a:xfrm>
            <a:off x="57404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8" name="Square"/>
          <p:cNvSpPr/>
          <p:nvPr/>
        </p:nvSpPr>
        <p:spPr>
          <a:xfrm>
            <a:off x="61722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9" name="Square"/>
          <p:cNvSpPr/>
          <p:nvPr/>
        </p:nvSpPr>
        <p:spPr>
          <a:xfrm>
            <a:off x="65024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0" name="Square"/>
          <p:cNvSpPr/>
          <p:nvPr/>
        </p:nvSpPr>
        <p:spPr>
          <a:xfrm>
            <a:off x="69342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1" name="Square"/>
          <p:cNvSpPr/>
          <p:nvPr/>
        </p:nvSpPr>
        <p:spPr>
          <a:xfrm>
            <a:off x="72644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2" name="Square"/>
          <p:cNvSpPr/>
          <p:nvPr/>
        </p:nvSpPr>
        <p:spPr>
          <a:xfrm>
            <a:off x="76962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3" name="Square"/>
          <p:cNvSpPr/>
          <p:nvPr/>
        </p:nvSpPr>
        <p:spPr>
          <a:xfrm>
            <a:off x="80137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4" name="Square"/>
          <p:cNvSpPr/>
          <p:nvPr/>
        </p:nvSpPr>
        <p:spPr>
          <a:xfrm>
            <a:off x="84582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5" name="Square"/>
          <p:cNvSpPr/>
          <p:nvPr/>
        </p:nvSpPr>
        <p:spPr>
          <a:xfrm>
            <a:off x="87757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6" name="Square"/>
          <p:cNvSpPr/>
          <p:nvPr/>
        </p:nvSpPr>
        <p:spPr>
          <a:xfrm>
            <a:off x="92075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7" name="Square"/>
          <p:cNvSpPr/>
          <p:nvPr/>
        </p:nvSpPr>
        <p:spPr>
          <a:xfrm>
            <a:off x="95377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8" name="Square"/>
          <p:cNvSpPr/>
          <p:nvPr/>
        </p:nvSpPr>
        <p:spPr>
          <a:xfrm>
            <a:off x="99695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9" name="Square"/>
          <p:cNvSpPr/>
          <p:nvPr/>
        </p:nvSpPr>
        <p:spPr>
          <a:xfrm>
            <a:off x="102997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0" name="Square"/>
          <p:cNvSpPr/>
          <p:nvPr/>
        </p:nvSpPr>
        <p:spPr>
          <a:xfrm>
            <a:off x="107315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1" name="Square"/>
          <p:cNvSpPr/>
          <p:nvPr/>
        </p:nvSpPr>
        <p:spPr>
          <a:xfrm>
            <a:off x="110490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2" name="Square"/>
          <p:cNvSpPr/>
          <p:nvPr/>
        </p:nvSpPr>
        <p:spPr>
          <a:xfrm>
            <a:off x="114935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3" name="Square"/>
          <p:cNvSpPr/>
          <p:nvPr/>
        </p:nvSpPr>
        <p:spPr>
          <a:xfrm>
            <a:off x="11811000" y="56388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4" name="Square"/>
          <p:cNvSpPr/>
          <p:nvPr/>
        </p:nvSpPr>
        <p:spPr>
          <a:xfrm>
            <a:off x="16256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5" name="Square"/>
          <p:cNvSpPr/>
          <p:nvPr/>
        </p:nvSpPr>
        <p:spPr>
          <a:xfrm>
            <a:off x="19558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6" name="Square"/>
          <p:cNvSpPr/>
          <p:nvPr/>
        </p:nvSpPr>
        <p:spPr>
          <a:xfrm>
            <a:off x="23876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7" name="Square"/>
          <p:cNvSpPr/>
          <p:nvPr/>
        </p:nvSpPr>
        <p:spPr>
          <a:xfrm>
            <a:off x="27051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8" name="Square"/>
          <p:cNvSpPr/>
          <p:nvPr/>
        </p:nvSpPr>
        <p:spPr>
          <a:xfrm>
            <a:off x="31369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9" name="Square"/>
          <p:cNvSpPr/>
          <p:nvPr/>
        </p:nvSpPr>
        <p:spPr>
          <a:xfrm>
            <a:off x="34671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0" name="Square"/>
          <p:cNvSpPr/>
          <p:nvPr/>
        </p:nvSpPr>
        <p:spPr>
          <a:xfrm>
            <a:off x="38989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1" name="Square"/>
          <p:cNvSpPr/>
          <p:nvPr/>
        </p:nvSpPr>
        <p:spPr>
          <a:xfrm>
            <a:off x="42291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2" name="Square"/>
          <p:cNvSpPr/>
          <p:nvPr/>
        </p:nvSpPr>
        <p:spPr>
          <a:xfrm>
            <a:off x="46609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3" name="Square"/>
          <p:cNvSpPr/>
          <p:nvPr/>
        </p:nvSpPr>
        <p:spPr>
          <a:xfrm>
            <a:off x="49911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4" name="Square"/>
          <p:cNvSpPr/>
          <p:nvPr/>
        </p:nvSpPr>
        <p:spPr>
          <a:xfrm>
            <a:off x="54229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5" name="Square"/>
          <p:cNvSpPr/>
          <p:nvPr/>
        </p:nvSpPr>
        <p:spPr>
          <a:xfrm>
            <a:off x="57404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6" name="Square"/>
          <p:cNvSpPr/>
          <p:nvPr/>
        </p:nvSpPr>
        <p:spPr>
          <a:xfrm>
            <a:off x="61722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7" name="Square"/>
          <p:cNvSpPr/>
          <p:nvPr/>
        </p:nvSpPr>
        <p:spPr>
          <a:xfrm>
            <a:off x="65024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8" name="Square"/>
          <p:cNvSpPr/>
          <p:nvPr/>
        </p:nvSpPr>
        <p:spPr>
          <a:xfrm>
            <a:off x="69342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79" name="Square"/>
          <p:cNvSpPr/>
          <p:nvPr/>
        </p:nvSpPr>
        <p:spPr>
          <a:xfrm>
            <a:off x="72644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0" name="Square"/>
          <p:cNvSpPr/>
          <p:nvPr/>
        </p:nvSpPr>
        <p:spPr>
          <a:xfrm>
            <a:off x="76962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1" name="Square"/>
          <p:cNvSpPr/>
          <p:nvPr/>
        </p:nvSpPr>
        <p:spPr>
          <a:xfrm>
            <a:off x="80137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2" name="Square"/>
          <p:cNvSpPr/>
          <p:nvPr/>
        </p:nvSpPr>
        <p:spPr>
          <a:xfrm>
            <a:off x="84582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3" name="Square"/>
          <p:cNvSpPr/>
          <p:nvPr/>
        </p:nvSpPr>
        <p:spPr>
          <a:xfrm>
            <a:off x="87757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4" name="Square"/>
          <p:cNvSpPr/>
          <p:nvPr/>
        </p:nvSpPr>
        <p:spPr>
          <a:xfrm>
            <a:off x="92075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5" name="Square"/>
          <p:cNvSpPr/>
          <p:nvPr/>
        </p:nvSpPr>
        <p:spPr>
          <a:xfrm>
            <a:off x="95377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6" name="Square"/>
          <p:cNvSpPr/>
          <p:nvPr/>
        </p:nvSpPr>
        <p:spPr>
          <a:xfrm>
            <a:off x="99695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7" name="Square"/>
          <p:cNvSpPr/>
          <p:nvPr/>
        </p:nvSpPr>
        <p:spPr>
          <a:xfrm>
            <a:off x="102997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8" name="Square"/>
          <p:cNvSpPr/>
          <p:nvPr/>
        </p:nvSpPr>
        <p:spPr>
          <a:xfrm>
            <a:off x="107315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89" name="Square"/>
          <p:cNvSpPr/>
          <p:nvPr/>
        </p:nvSpPr>
        <p:spPr>
          <a:xfrm>
            <a:off x="110490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0" name="Square"/>
          <p:cNvSpPr/>
          <p:nvPr/>
        </p:nvSpPr>
        <p:spPr>
          <a:xfrm>
            <a:off x="114935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1" name="Square"/>
          <p:cNvSpPr/>
          <p:nvPr/>
        </p:nvSpPr>
        <p:spPr>
          <a:xfrm>
            <a:off x="11811000" y="61722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2" name="Square"/>
          <p:cNvSpPr/>
          <p:nvPr/>
        </p:nvSpPr>
        <p:spPr>
          <a:xfrm>
            <a:off x="16256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3" name="Square"/>
          <p:cNvSpPr/>
          <p:nvPr/>
        </p:nvSpPr>
        <p:spPr>
          <a:xfrm>
            <a:off x="19558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4" name="Square"/>
          <p:cNvSpPr/>
          <p:nvPr/>
        </p:nvSpPr>
        <p:spPr>
          <a:xfrm>
            <a:off x="23876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5" name="Square"/>
          <p:cNvSpPr/>
          <p:nvPr/>
        </p:nvSpPr>
        <p:spPr>
          <a:xfrm>
            <a:off x="27051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6" name="Square"/>
          <p:cNvSpPr/>
          <p:nvPr/>
        </p:nvSpPr>
        <p:spPr>
          <a:xfrm>
            <a:off x="31369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7" name="Square"/>
          <p:cNvSpPr/>
          <p:nvPr/>
        </p:nvSpPr>
        <p:spPr>
          <a:xfrm>
            <a:off x="34671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8" name="Square"/>
          <p:cNvSpPr/>
          <p:nvPr/>
        </p:nvSpPr>
        <p:spPr>
          <a:xfrm>
            <a:off x="38989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99" name="Square"/>
          <p:cNvSpPr/>
          <p:nvPr/>
        </p:nvSpPr>
        <p:spPr>
          <a:xfrm>
            <a:off x="42291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0" name="Square"/>
          <p:cNvSpPr/>
          <p:nvPr/>
        </p:nvSpPr>
        <p:spPr>
          <a:xfrm>
            <a:off x="46609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1" name="Square"/>
          <p:cNvSpPr/>
          <p:nvPr/>
        </p:nvSpPr>
        <p:spPr>
          <a:xfrm>
            <a:off x="49911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2" name="Square"/>
          <p:cNvSpPr/>
          <p:nvPr/>
        </p:nvSpPr>
        <p:spPr>
          <a:xfrm>
            <a:off x="54229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3" name="Square"/>
          <p:cNvSpPr/>
          <p:nvPr/>
        </p:nvSpPr>
        <p:spPr>
          <a:xfrm>
            <a:off x="57404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4" name="Square"/>
          <p:cNvSpPr/>
          <p:nvPr/>
        </p:nvSpPr>
        <p:spPr>
          <a:xfrm>
            <a:off x="61722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5" name="Square"/>
          <p:cNvSpPr/>
          <p:nvPr/>
        </p:nvSpPr>
        <p:spPr>
          <a:xfrm>
            <a:off x="65024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6" name="Square"/>
          <p:cNvSpPr/>
          <p:nvPr/>
        </p:nvSpPr>
        <p:spPr>
          <a:xfrm>
            <a:off x="69342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7" name="Square"/>
          <p:cNvSpPr/>
          <p:nvPr/>
        </p:nvSpPr>
        <p:spPr>
          <a:xfrm>
            <a:off x="72644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8" name="Square"/>
          <p:cNvSpPr/>
          <p:nvPr/>
        </p:nvSpPr>
        <p:spPr>
          <a:xfrm>
            <a:off x="76962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09" name="Square"/>
          <p:cNvSpPr/>
          <p:nvPr/>
        </p:nvSpPr>
        <p:spPr>
          <a:xfrm>
            <a:off x="80137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0" name="Square"/>
          <p:cNvSpPr/>
          <p:nvPr/>
        </p:nvSpPr>
        <p:spPr>
          <a:xfrm>
            <a:off x="84582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1" name="Square"/>
          <p:cNvSpPr/>
          <p:nvPr/>
        </p:nvSpPr>
        <p:spPr>
          <a:xfrm>
            <a:off x="87757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2" name="Square"/>
          <p:cNvSpPr/>
          <p:nvPr/>
        </p:nvSpPr>
        <p:spPr>
          <a:xfrm>
            <a:off x="92075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3" name="Square"/>
          <p:cNvSpPr/>
          <p:nvPr/>
        </p:nvSpPr>
        <p:spPr>
          <a:xfrm>
            <a:off x="95377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4" name="Square"/>
          <p:cNvSpPr/>
          <p:nvPr/>
        </p:nvSpPr>
        <p:spPr>
          <a:xfrm>
            <a:off x="99695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5" name="Square"/>
          <p:cNvSpPr/>
          <p:nvPr/>
        </p:nvSpPr>
        <p:spPr>
          <a:xfrm>
            <a:off x="102997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6" name="Square"/>
          <p:cNvSpPr/>
          <p:nvPr/>
        </p:nvSpPr>
        <p:spPr>
          <a:xfrm>
            <a:off x="107315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7" name="Square"/>
          <p:cNvSpPr/>
          <p:nvPr/>
        </p:nvSpPr>
        <p:spPr>
          <a:xfrm>
            <a:off x="110490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8" name="Square"/>
          <p:cNvSpPr/>
          <p:nvPr/>
        </p:nvSpPr>
        <p:spPr>
          <a:xfrm>
            <a:off x="114935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19" name="Square"/>
          <p:cNvSpPr/>
          <p:nvPr/>
        </p:nvSpPr>
        <p:spPr>
          <a:xfrm>
            <a:off x="11811000" y="6502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0" name="Square"/>
          <p:cNvSpPr/>
          <p:nvPr/>
        </p:nvSpPr>
        <p:spPr>
          <a:xfrm>
            <a:off x="16256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1" name="Square"/>
          <p:cNvSpPr/>
          <p:nvPr/>
        </p:nvSpPr>
        <p:spPr>
          <a:xfrm>
            <a:off x="19558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2" name="Square"/>
          <p:cNvSpPr/>
          <p:nvPr/>
        </p:nvSpPr>
        <p:spPr>
          <a:xfrm>
            <a:off x="23876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3" name="Square"/>
          <p:cNvSpPr/>
          <p:nvPr/>
        </p:nvSpPr>
        <p:spPr>
          <a:xfrm>
            <a:off x="27051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4" name="Square"/>
          <p:cNvSpPr/>
          <p:nvPr/>
        </p:nvSpPr>
        <p:spPr>
          <a:xfrm>
            <a:off x="31369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5" name="Square"/>
          <p:cNvSpPr/>
          <p:nvPr/>
        </p:nvSpPr>
        <p:spPr>
          <a:xfrm>
            <a:off x="34671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6" name="Square"/>
          <p:cNvSpPr/>
          <p:nvPr/>
        </p:nvSpPr>
        <p:spPr>
          <a:xfrm>
            <a:off x="38989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7" name="Square"/>
          <p:cNvSpPr/>
          <p:nvPr/>
        </p:nvSpPr>
        <p:spPr>
          <a:xfrm>
            <a:off x="42291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8" name="Square"/>
          <p:cNvSpPr/>
          <p:nvPr/>
        </p:nvSpPr>
        <p:spPr>
          <a:xfrm>
            <a:off x="46609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29" name="Square"/>
          <p:cNvSpPr/>
          <p:nvPr/>
        </p:nvSpPr>
        <p:spPr>
          <a:xfrm>
            <a:off x="49911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0" name="Square"/>
          <p:cNvSpPr/>
          <p:nvPr/>
        </p:nvSpPr>
        <p:spPr>
          <a:xfrm>
            <a:off x="54229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1" name="Square"/>
          <p:cNvSpPr/>
          <p:nvPr/>
        </p:nvSpPr>
        <p:spPr>
          <a:xfrm>
            <a:off x="57404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2" name="Square"/>
          <p:cNvSpPr/>
          <p:nvPr/>
        </p:nvSpPr>
        <p:spPr>
          <a:xfrm>
            <a:off x="61722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3" name="Square"/>
          <p:cNvSpPr/>
          <p:nvPr/>
        </p:nvSpPr>
        <p:spPr>
          <a:xfrm>
            <a:off x="65024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4" name="Square"/>
          <p:cNvSpPr/>
          <p:nvPr/>
        </p:nvSpPr>
        <p:spPr>
          <a:xfrm>
            <a:off x="69342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5" name="Square"/>
          <p:cNvSpPr/>
          <p:nvPr/>
        </p:nvSpPr>
        <p:spPr>
          <a:xfrm>
            <a:off x="72644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6" name="Square"/>
          <p:cNvSpPr/>
          <p:nvPr/>
        </p:nvSpPr>
        <p:spPr>
          <a:xfrm>
            <a:off x="76962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7" name="Square"/>
          <p:cNvSpPr/>
          <p:nvPr/>
        </p:nvSpPr>
        <p:spPr>
          <a:xfrm>
            <a:off x="80137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8" name="Square"/>
          <p:cNvSpPr/>
          <p:nvPr/>
        </p:nvSpPr>
        <p:spPr>
          <a:xfrm>
            <a:off x="84582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39" name="Square"/>
          <p:cNvSpPr/>
          <p:nvPr/>
        </p:nvSpPr>
        <p:spPr>
          <a:xfrm>
            <a:off x="87757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0" name="Square"/>
          <p:cNvSpPr/>
          <p:nvPr/>
        </p:nvSpPr>
        <p:spPr>
          <a:xfrm>
            <a:off x="92075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1" name="Square"/>
          <p:cNvSpPr/>
          <p:nvPr/>
        </p:nvSpPr>
        <p:spPr>
          <a:xfrm>
            <a:off x="95377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2" name="Square"/>
          <p:cNvSpPr/>
          <p:nvPr/>
        </p:nvSpPr>
        <p:spPr>
          <a:xfrm>
            <a:off x="99695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3" name="Square"/>
          <p:cNvSpPr/>
          <p:nvPr/>
        </p:nvSpPr>
        <p:spPr>
          <a:xfrm>
            <a:off x="102997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4" name="Square"/>
          <p:cNvSpPr/>
          <p:nvPr/>
        </p:nvSpPr>
        <p:spPr>
          <a:xfrm>
            <a:off x="107315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5" name="Square"/>
          <p:cNvSpPr/>
          <p:nvPr/>
        </p:nvSpPr>
        <p:spPr>
          <a:xfrm>
            <a:off x="110490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6" name="Square"/>
          <p:cNvSpPr/>
          <p:nvPr/>
        </p:nvSpPr>
        <p:spPr>
          <a:xfrm>
            <a:off x="114935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7" name="Square"/>
          <p:cNvSpPr/>
          <p:nvPr/>
        </p:nvSpPr>
        <p:spPr>
          <a:xfrm>
            <a:off x="11811000" y="70485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8" name="Square"/>
          <p:cNvSpPr/>
          <p:nvPr/>
        </p:nvSpPr>
        <p:spPr>
          <a:xfrm>
            <a:off x="16256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49" name="Square"/>
          <p:cNvSpPr/>
          <p:nvPr/>
        </p:nvSpPr>
        <p:spPr>
          <a:xfrm>
            <a:off x="19558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0" name="Square"/>
          <p:cNvSpPr/>
          <p:nvPr/>
        </p:nvSpPr>
        <p:spPr>
          <a:xfrm>
            <a:off x="23876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1" name="Square"/>
          <p:cNvSpPr/>
          <p:nvPr/>
        </p:nvSpPr>
        <p:spPr>
          <a:xfrm>
            <a:off x="27051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2" name="Square"/>
          <p:cNvSpPr/>
          <p:nvPr/>
        </p:nvSpPr>
        <p:spPr>
          <a:xfrm>
            <a:off x="31369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3" name="Square"/>
          <p:cNvSpPr/>
          <p:nvPr/>
        </p:nvSpPr>
        <p:spPr>
          <a:xfrm>
            <a:off x="34671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4" name="Square"/>
          <p:cNvSpPr/>
          <p:nvPr/>
        </p:nvSpPr>
        <p:spPr>
          <a:xfrm>
            <a:off x="38989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5" name="Square"/>
          <p:cNvSpPr/>
          <p:nvPr/>
        </p:nvSpPr>
        <p:spPr>
          <a:xfrm>
            <a:off x="42291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6" name="Square"/>
          <p:cNvSpPr/>
          <p:nvPr/>
        </p:nvSpPr>
        <p:spPr>
          <a:xfrm>
            <a:off x="46609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7" name="Square"/>
          <p:cNvSpPr/>
          <p:nvPr/>
        </p:nvSpPr>
        <p:spPr>
          <a:xfrm>
            <a:off x="49911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8" name="Square"/>
          <p:cNvSpPr/>
          <p:nvPr/>
        </p:nvSpPr>
        <p:spPr>
          <a:xfrm>
            <a:off x="54229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59" name="Square"/>
          <p:cNvSpPr/>
          <p:nvPr/>
        </p:nvSpPr>
        <p:spPr>
          <a:xfrm>
            <a:off x="57404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0" name="Square"/>
          <p:cNvSpPr/>
          <p:nvPr/>
        </p:nvSpPr>
        <p:spPr>
          <a:xfrm>
            <a:off x="61722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1" name="Square"/>
          <p:cNvSpPr/>
          <p:nvPr/>
        </p:nvSpPr>
        <p:spPr>
          <a:xfrm>
            <a:off x="65024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2" name="Square"/>
          <p:cNvSpPr/>
          <p:nvPr/>
        </p:nvSpPr>
        <p:spPr>
          <a:xfrm>
            <a:off x="69342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3" name="Square"/>
          <p:cNvSpPr/>
          <p:nvPr/>
        </p:nvSpPr>
        <p:spPr>
          <a:xfrm>
            <a:off x="72644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4" name="Square"/>
          <p:cNvSpPr/>
          <p:nvPr/>
        </p:nvSpPr>
        <p:spPr>
          <a:xfrm>
            <a:off x="76962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5" name="Square"/>
          <p:cNvSpPr/>
          <p:nvPr/>
        </p:nvSpPr>
        <p:spPr>
          <a:xfrm>
            <a:off x="80137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6" name="Square"/>
          <p:cNvSpPr/>
          <p:nvPr/>
        </p:nvSpPr>
        <p:spPr>
          <a:xfrm>
            <a:off x="84582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7" name="Square"/>
          <p:cNvSpPr/>
          <p:nvPr/>
        </p:nvSpPr>
        <p:spPr>
          <a:xfrm>
            <a:off x="87757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8" name="Square"/>
          <p:cNvSpPr/>
          <p:nvPr/>
        </p:nvSpPr>
        <p:spPr>
          <a:xfrm>
            <a:off x="92075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69" name="Square"/>
          <p:cNvSpPr/>
          <p:nvPr/>
        </p:nvSpPr>
        <p:spPr>
          <a:xfrm>
            <a:off x="95377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0" name="Square"/>
          <p:cNvSpPr/>
          <p:nvPr/>
        </p:nvSpPr>
        <p:spPr>
          <a:xfrm>
            <a:off x="99695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1" name="Square"/>
          <p:cNvSpPr/>
          <p:nvPr/>
        </p:nvSpPr>
        <p:spPr>
          <a:xfrm>
            <a:off x="102997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2" name="Square"/>
          <p:cNvSpPr/>
          <p:nvPr/>
        </p:nvSpPr>
        <p:spPr>
          <a:xfrm>
            <a:off x="107315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3" name="Square"/>
          <p:cNvSpPr/>
          <p:nvPr/>
        </p:nvSpPr>
        <p:spPr>
          <a:xfrm>
            <a:off x="110490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4" name="Square"/>
          <p:cNvSpPr/>
          <p:nvPr/>
        </p:nvSpPr>
        <p:spPr>
          <a:xfrm>
            <a:off x="114935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5" name="Square"/>
          <p:cNvSpPr/>
          <p:nvPr/>
        </p:nvSpPr>
        <p:spPr>
          <a:xfrm>
            <a:off x="11811000" y="73660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6" name="Square"/>
          <p:cNvSpPr/>
          <p:nvPr/>
        </p:nvSpPr>
        <p:spPr>
          <a:xfrm>
            <a:off x="5740400" y="4762500"/>
            <a:ext cx="215900" cy="215900"/>
          </a:xfrm>
          <a:prstGeom prst="rect">
            <a:avLst/>
          </a:prstGeom>
          <a:blipFill>
            <a:blip r:embed="rId3"/>
          </a:blip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7" name="Square"/>
          <p:cNvSpPr/>
          <p:nvPr/>
        </p:nvSpPr>
        <p:spPr>
          <a:xfrm>
            <a:off x="6502400" y="4762500"/>
            <a:ext cx="215900" cy="215900"/>
          </a:xfrm>
          <a:prstGeom prst="rect">
            <a:avLst/>
          </a:prstGeom>
          <a:blipFill>
            <a:blip r:embed="rId3"/>
          </a:blip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8" name="Square"/>
          <p:cNvSpPr/>
          <p:nvPr/>
        </p:nvSpPr>
        <p:spPr>
          <a:xfrm>
            <a:off x="6934200" y="4762500"/>
            <a:ext cx="215900" cy="215900"/>
          </a:xfrm>
          <a:prstGeom prst="rect">
            <a:avLst/>
          </a:prstGeom>
          <a:blipFill>
            <a:blip r:embed="rId3"/>
          </a:blip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79" name="Square"/>
          <p:cNvSpPr/>
          <p:nvPr/>
        </p:nvSpPr>
        <p:spPr>
          <a:xfrm>
            <a:off x="4660900" y="4762500"/>
            <a:ext cx="215900" cy="215900"/>
          </a:xfrm>
          <a:prstGeom prst="rect">
            <a:avLst/>
          </a:prstGeom>
          <a:blipFill>
            <a:blip r:embed="rId3"/>
          </a:blip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80" name="Square"/>
          <p:cNvSpPr/>
          <p:nvPr/>
        </p:nvSpPr>
        <p:spPr>
          <a:xfrm>
            <a:off x="4229100" y="4762500"/>
            <a:ext cx="215900" cy="215900"/>
          </a:xfrm>
          <a:prstGeom prst="rect">
            <a:avLst/>
          </a:prstGeom>
          <a:blipFill>
            <a:blip r:embed="rId3"/>
          </a:blip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881" name="at lower range"/>
          <p:cNvSpPr txBox="1"/>
          <p:nvPr/>
        </p:nvSpPr>
        <p:spPr>
          <a:xfrm>
            <a:off x="3201522" y="7861300"/>
            <a:ext cx="2983410" cy="723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200">
                <a:latin typeface="Gill Sans"/>
                <a:ea typeface="Gill Sans"/>
                <a:cs typeface="Gill Sans"/>
                <a:sym typeface="Gill Sans"/>
              </a:defRPr>
            </a:pPr>
            <a:r>
              <a:rPr dirty="0"/>
              <a:t>at </a:t>
            </a:r>
            <a:r>
              <a:rPr i="1" dirty="0"/>
              <a:t>lower range</a:t>
            </a:r>
          </a:p>
        </p:txBody>
      </p:sp>
      <p:sp>
        <p:nvSpPr>
          <p:cNvPr id="882" name="(valid and invalid),"/>
          <p:cNvSpPr txBox="1"/>
          <p:nvPr/>
        </p:nvSpPr>
        <p:spPr>
          <a:xfrm>
            <a:off x="6459276" y="7848600"/>
            <a:ext cx="3948374" cy="723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4200">
                <a:latin typeface="Gill Sans"/>
                <a:ea typeface="Gill Sans"/>
                <a:cs typeface="Gill Sans"/>
                <a:sym typeface="Gill Sans"/>
              </a:defRPr>
            </a:lvl1pPr>
          </a:lstStyle>
          <a:p>
            <a:r>
              <a:rPr dirty="0"/>
              <a:t>(valid and invalid),</a:t>
            </a:r>
          </a:p>
        </p:txBody>
      </p:sp>
      <p:sp>
        <p:nvSpPr>
          <p:cNvPr id="883" name="at higher range"/>
          <p:cNvSpPr txBox="1"/>
          <p:nvPr/>
        </p:nvSpPr>
        <p:spPr>
          <a:xfrm>
            <a:off x="1947842" y="8454249"/>
            <a:ext cx="3155046" cy="723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200">
                <a:latin typeface="Gill Sans"/>
                <a:ea typeface="Gill Sans"/>
                <a:cs typeface="Gill Sans"/>
                <a:sym typeface="Gill Sans"/>
              </a:defRPr>
            </a:pPr>
            <a:r>
              <a:rPr dirty="0"/>
              <a:t>at </a:t>
            </a:r>
            <a:r>
              <a:rPr i="1" dirty="0"/>
              <a:t>higher range</a:t>
            </a:r>
          </a:p>
        </p:txBody>
      </p:sp>
      <p:sp>
        <p:nvSpPr>
          <p:cNvPr id="884" name="(valid and invalid),"/>
          <p:cNvSpPr txBox="1"/>
          <p:nvPr/>
        </p:nvSpPr>
        <p:spPr>
          <a:xfrm>
            <a:off x="5373222" y="8470900"/>
            <a:ext cx="3948374" cy="723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4200">
                <a:latin typeface="Gill Sans"/>
                <a:ea typeface="Gill Sans"/>
                <a:cs typeface="Gill Sans"/>
                <a:sym typeface="Gill Sans"/>
              </a:defRPr>
            </a:lvl1pPr>
          </a:lstStyle>
          <a:p>
            <a:r>
              <a:rPr dirty="0"/>
              <a:t>(valid and invalid),</a:t>
            </a:r>
          </a:p>
        </p:txBody>
      </p:sp>
      <p:sp>
        <p:nvSpPr>
          <p:cNvPr id="885" name="and at center"/>
          <p:cNvSpPr txBox="1"/>
          <p:nvPr/>
        </p:nvSpPr>
        <p:spPr>
          <a:xfrm>
            <a:off x="9322922" y="8470900"/>
            <a:ext cx="2821671" cy="723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a:defRPr sz="4200">
                <a:latin typeface="Gill Sans"/>
                <a:ea typeface="Gill Sans"/>
                <a:cs typeface="Gill Sans"/>
                <a:sym typeface="Gill Sans"/>
              </a:defRPr>
            </a:pPr>
            <a:r>
              <a:rPr dirty="0"/>
              <a:t>and at </a:t>
            </a:r>
            <a:r>
              <a:rPr i="1" dirty="0"/>
              <a:t>center</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9" name="Example: ZIP Code"/>
          <p:cNvSpPr txBox="1">
            <a:spLocks noGrp="1"/>
          </p:cNvSpPr>
          <p:nvPr>
            <p:ph type="title"/>
          </p:nvPr>
        </p:nvSpPr>
        <p:spPr>
          <a:prstGeom prst="rect">
            <a:avLst/>
          </a:prstGeom>
        </p:spPr>
        <p:txBody>
          <a:bodyPr/>
          <a:lstStyle>
            <a:lvl1pPr>
              <a:defRPr>
                <a:solidFill>
                  <a:srgbClr val="005493"/>
                </a:solidFill>
              </a:defRPr>
            </a:lvl1pPr>
          </a:lstStyle>
          <a:p>
            <a:r>
              <a:t>Example: ZIP Code</a:t>
            </a:r>
          </a:p>
        </p:txBody>
      </p:sp>
      <p:sp>
        <p:nvSpPr>
          <p:cNvPr id="890" name="Input: 5-digit ZIP code…"/>
          <p:cNvSpPr txBox="1">
            <a:spLocks noGrp="1"/>
          </p:cNvSpPr>
          <p:nvPr>
            <p:ph type="body" sz="half" idx="1"/>
          </p:nvPr>
        </p:nvSpPr>
        <p:spPr>
          <a:xfrm>
            <a:off x="6774284" y="2222500"/>
            <a:ext cx="5659016" cy="6667500"/>
          </a:xfrm>
          <a:prstGeom prst="rect">
            <a:avLst/>
          </a:prstGeom>
        </p:spPr>
        <p:txBody>
          <a:bodyPr/>
          <a:lstStyle/>
          <a:p>
            <a:pPr>
              <a:spcBef>
                <a:spcPts val="1000"/>
              </a:spcBef>
              <a:defRPr sz="3200">
                <a:solidFill>
                  <a:srgbClr val="000000"/>
                </a:solidFill>
              </a:defRPr>
            </a:pPr>
            <a:r>
              <a:t>Input:</a:t>
            </a:r>
            <a:br/>
            <a:r>
              <a:t>5-digit ZIP code</a:t>
            </a:r>
          </a:p>
          <a:p>
            <a:pPr>
              <a:spcBef>
                <a:spcPts val="1000"/>
              </a:spcBef>
              <a:defRPr sz="3200">
                <a:solidFill>
                  <a:srgbClr val="000000"/>
                </a:solidFill>
              </a:defRPr>
            </a:pPr>
            <a:r>
              <a:t>Output:</a:t>
            </a:r>
            <a:br/>
            <a:r>
              <a:t>list of cities</a:t>
            </a:r>
          </a:p>
          <a:p>
            <a:pPr>
              <a:spcBef>
                <a:spcPts val="1000"/>
              </a:spcBef>
              <a:defRPr sz="3200">
                <a:solidFill>
                  <a:srgbClr val="000000"/>
                </a:solidFill>
              </a:defRPr>
            </a:pPr>
            <a:r>
              <a:t>What are representative values to test?</a:t>
            </a:r>
          </a:p>
        </p:txBody>
      </p:sp>
      <p:sp>
        <p:nvSpPr>
          <p:cNvPr id="89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grpSp>
        <p:nvGrpSpPr>
          <p:cNvPr id="894" name="Picture 2.png"/>
          <p:cNvGrpSpPr/>
          <p:nvPr/>
        </p:nvGrpSpPr>
        <p:grpSpPr>
          <a:xfrm>
            <a:off x="292100" y="2565400"/>
            <a:ext cx="5930900" cy="6540500"/>
            <a:chOff x="0" y="0"/>
            <a:chExt cx="5930900" cy="6540500"/>
          </a:xfrm>
        </p:grpSpPr>
        <p:pic>
          <p:nvPicPr>
            <p:cNvPr id="893" name="Picture 2.png" descr="Picture 2.png"/>
            <p:cNvPicPr>
              <a:picLocks noChangeAspect="1"/>
            </p:cNvPicPr>
            <p:nvPr/>
          </p:nvPicPr>
          <p:blipFill>
            <a:blip r:embed="rId3"/>
            <a:srcRect l="3406" t="13309" r="71951" b="44353"/>
            <a:stretch>
              <a:fillRect/>
            </a:stretch>
          </p:blipFill>
          <p:spPr>
            <a:xfrm>
              <a:off x="139700" y="139700"/>
              <a:ext cx="5651500" cy="6261100"/>
            </a:xfrm>
            <a:prstGeom prst="rect">
              <a:avLst/>
            </a:prstGeom>
            <a:ln>
              <a:noFill/>
            </a:ln>
            <a:effectLst/>
          </p:spPr>
        </p:pic>
        <p:pic>
          <p:nvPicPr>
            <p:cNvPr id="892" name="Picture 2.png" descr="Picture 2.png"/>
            <p:cNvPicPr>
              <a:picLocks/>
            </p:cNvPicPr>
            <p:nvPr/>
          </p:nvPicPr>
          <p:blipFill>
            <a:blip r:embed="rId4"/>
            <a:stretch>
              <a:fillRect/>
            </a:stretch>
          </p:blipFill>
          <p:spPr>
            <a:xfrm>
              <a:off x="0" y="0"/>
              <a:ext cx="5930900" cy="6540500"/>
            </a:xfrm>
            <a:prstGeom prst="rect">
              <a:avLst/>
            </a:prstGeom>
            <a:effectLst/>
          </p:spPr>
        </p:pic>
      </p:grpSp>
      <p:sp>
        <p:nvSpPr>
          <p:cNvPr id="895" name="(from Pezze + Young, “Software Testing and Analysis”, Chapter 10)"/>
          <p:cNvSpPr txBox="1"/>
          <p:nvPr/>
        </p:nvSpPr>
        <p:spPr>
          <a:xfrm>
            <a:off x="7267041" y="9121088"/>
            <a:ext cx="4631160" cy="45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1200">
                <a:latin typeface="Helvetica"/>
                <a:ea typeface="Helvetica"/>
                <a:cs typeface="Helvetica"/>
                <a:sym typeface="Helvetica"/>
              </a:defRPr>
            </a:lvl1pPr>
          </a:lstStyle>
          <a:p>
            <a:r>
              <a:t>(from Pezze + Young, “Software Testing and Analysis”, Chapter 10)</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9" name="Valid ZIP Codes"/>
          <p:cNvSpPr txBox="1">
            <a:spLocks noGrp="1"/>
          </p:cNvSpPr>
          <p:nvPr>
            <p:ph type="title"/>
          </p:nvPr>
        </p:nvSpPr>
        <p:spPr>
          <a:prstGeom prst="rect">
            <a:avLst/>
          </a:prstGeom>
        </p:spPr>
        <p:txBody>
          <a:bodyPr/>
          <a:lstStyle>
            <a:lvl1pPr>
              <a:defRPr>
                <a:solidFill>
                  <a:srgbClr val="005493"/>
                </a:solidFill>
              </a:defRPr>
            </a:lvl1pPr>
          </a:lstStyle>
          <a:p>
            <a:r>
              <a:t>Valid ZIP Codes</a:t>
            </a:r>
          </a:p>
        </p:txBody>
      </p:sp>
      <p:sp>
        <p:nvSpPr>
          <p:cNvPr id="90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12</a:t>
            </a:fld>
            <a:endParaRPr/>
          </a:p>
        </p:txBody>
      </p:sp>
      <p:grpSp>
        <p:nvGrpSpPr>
          <p:cNvPr id="903" name="Picture 2.png"/>
          <p:cNvGrpSpPr/>
          <p:nvPr/>
        </p:nvGrpSpPr>
        <p:grpSpPr>
          <a:xfrm>
            <a:off x="292100" y="2565400"/>
            <a:ext cx="5930900" cy="6540500"/>
            <a:chOff x="0" y="0"/>
            <a:chExt cx="5930900" cy="6540500"/>
          </a:xfrm>
        </p:grpSpPr>
        <p:pic>
          <p:nvPicPr>
            <p:cNvPr id="902" name="Picture 2.png" descr="Picture 2.png"/>
            <p:cNvPicPr>
              <a:picLocks noChangeAspect="1"/>
            </p:cNvPicPr>
            <p:nvPr/>
          </p:nvPicPr>
          <p:blipFill>
            <a:blip r:embed="rId3"/>
            <a:srcRect l="3406" t="13309" r="71951" b="44353"/>
            <a:stretch>
              <a:fillRect/>
            </a:stretch>
          </p:blipFill>
          <p:spPr>
            <a:xfrm>
              <a:off x="139700" y="139700"/>
              <a:ext cx="5651500" cy="6261100"/>
            </a:xfrm>
            <a:prstGeom prst="rect">
              <a:avLst/>
            </a:prstGeom>
            <a:ln>
              <a:noFill/>
            </a:ln>
            <a:effectLst/>
          </p:spPr>
        </p:pic>
        <p:pic>
          <p:nvPicPr>
            <p:cNvPr id="901" name="Picture 2.png" descr="Picture 2.png"/>
            <p:cNvPicPr>
              <a:picLocks/>
            </p:cNvPicPr>
            <p:nvPr/>
          </p:nvPicPr>
          <p:blipFill>
            <a:blip r:embed="rId4"/>
            <a:stretch>
              <a:fillRect/>
            </a:stretch>
          </p:blipFill>
          <p:spPr>
            <a:xfrm>
              <a:off x="0" y="0"/>
              <a:ext cx="5930900" cy="6540500"/>
            </a:xfrm>
            <a:prstGeom prst="rect">
              <a:avLst/>
            </a:prstGeom>
            <a:effectLst/>
          </p:spPr>
        </p:pic>
      </p:grpSp>
      <p:sp>
        <p:nvSpPr>
          <p:cNvPr id="904" name="with 0 cities as output (0 is boundary value)…"/>
          <p:cNvSpPr txBox="1">
            <a:spLocks noGrp="1"/>
          </p:cNvSpPr>
          <p:nvPr>
            <p:ph type="body" sz="quarter" idx="1"/>
          </p:nvPr>
        </p:nvSpPr>
        <p:spPr>
          <a:xfrm>
            <a:off x="7003535" y="3849198"/>
            <a:ext cx="5659017" cy="3972903"/>
          </a:xfrm>
          <a:prstGeom prst="rect">
            <a:avLst/>
          </a:prstGeom>
        </p:spPr>
        <p:txBody>
          <a:bodyPr/>
          <a:lstStyle/>
          <a:p>
            <a:pPr>
              <a:spcBef>
                <a:spcPts val="1000"/>
              </a:spcBef>
              <a:defRPr sz="3200">
                <a:solidFill>
                  <a:srgbClr val="000000"/>
                </a:solidFill>
              </a:defRPr>
            </a:pPr>
            <a:r>
              <a:t>with 0 cities as output</a:t>
            </a:r>
            <a:br/>
            <a:r>
              <a:rPr sz="2000"/>
              <a:t>(0 is boundary value)</a:t>
            </a:r>
          </a:p>
          <a:p>
            <a:pPr>
              <a:spcBef>
                <a:spcPts val="1000"/>
              </a:spcBef>
              <a:defRPr sz="3200">
                <a:solidFill>
                  <a:srgbClr val="000000"/>
                </a:solidFill>
              </a:defRPr>
            </a:pPr>
            <a:endParaRPr sz="2000"/>
          </a:p>
          <a:p>
            <a:pPr>
              <a:spcBef>
                <a:spcPts val="1000"/>
              </a:spcBef>
              <a:defRPr sz="3200">
                <a:solidFill>
                  <a:srgbClr val="000000"/>
                </a:solidFill>
              </a:defRPr>
            </a:pPr>
            <a:r>
              <a:t>with 1 city as output</a:t>
            </a:r>
          </a:p>
          <a:p>
            <a:pPr>
              <a:spcBef>
                <a:spcPts val="1000"/>
              </a:spcBef>
              <a:defRPr sz="3200">
                <a:solidFill>
                  <a:srgbClr val="000000"/>
                </a:solidFill>
              </a:defRPr>
            </a:pPr>
            <a:endParaRPr/>
          </a:p>
          <a:p>
            <a:pPr>
              <a:spcBef>
                <a:spcPts val="1000"/>
              </a:spcBef>
              <a:defRPr sz="3200">
                <a:solidFill>
                  <a:srgbClr val="000000"/>
                </a:solidFill>
              </a:defRPr>
            </a:pPr>
            <a:r>
              <a:t>with many cities as output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8" name="Invalid ZIP Codes"/>
          <p:cNvSpPr txBox="1">
            <a:spLocks noGrp="1"/>
          </p:cNvSpPr>
          <p:nvPr>
            <p:ph type="title"/>
          </p:nvPr>
        </p:nvSpPr>
        <p:spPr>
          <a:prstGeom prst="rect">
            <a:avLst/>
          </a:prstGeom>
        </p:spPr>
        <p:txBody>
          <a:bodyPr/>
          <a:lstStyle>
            <a:lvl1pPr>
              <a:defRPr>
                <a:solidFill>
                  <a:srgbClr val="005493"/>
                </a:solidFill>
              </a:defRPr>
            </a:lvl1pPr>
          </a:lstStyle>
          <a:p>
            <a:r>
              <a:t>Invalid ZIP Codes</a:t>
            </a:r>
          </a:p>
        </p:txBody>
      </p:sp>
      <p:sp>
        <p:nvSpPr>
          <p:cNvPr id="90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grpSp>
        <p:nvGrpSpPr>
          <p:cNvPr id="912" name="Picture 2.png"/>
          <p:cNvGrpSpPr/>
          <p:nvPr/>
        </p:nvGrpSpPr>
        <p:grpSpPr>
          <a:xfrm>
            <a:off x="292100" y="2565400"/>
            <a:ext cx="5930900" cy="6540500"/>
            <a:chOff x="0" y="0"/>
            <a:chExt cx="5930900" cy="6540500"/>
          </a:xfrm>
        </p:grpSpPr>
        <p:pic>
          <p:nvPicPr>
            <p:cNvPr id="911" name="Picture 2.png" descr="Picture 2.png"/>
            <p:cNvPicPr>
              <a:picLocks noChangeAspect="1"/>
            </p:cNvPicPr>
            <p:nvPr/>
          </p:nvPicPr>
          <p:blipFill>
            <a:blip r:embed="rId3"/>
            <a:srcRect l="3406" t="13309" r="71951" b="44353"/>
            <a:stretch>
              <a:fillRect/>
            </a:stretch>
          </p:blipFill>
          <p:spPr>
            <a:xfrm>
              <a:off x="139700" y="139700"/>
              <a:ext cx="5651500" cy="6261100"/>
            </a:xfrm>
            <a:prstGeom prst="rect">
              <a:avLst/>
            </a:prstGeom>
            <a:ln>
              <a:noFill/>
            </a:ln>
            <a:effectLst/>
          </p:spPr>
        </p:pic>
        <p:pic>
          <p:nvPicPr>
            <p:cNvPr id="910" name="Picture 2.png" descr="Picture 2.png"/>
            <p:cNvPicPr>
              <a:picLocks/>
            </p:cNvPicPr>
            <p:nvPr/>
          </p:nvPicPr>
          <p:blipFill>
            <a:blip r:embed="rId4"/>
            <a:stretch>
              <a:fillRect/>
            </a:stretch>
          </p:blipFill>
          <p:spPr>
            <a:xfrm>
              <a:off x="0" y="0"/>
              <a:ext cx="5930900" cy="6540500"/>
            </a:xfrm>
            <a:prstGeom prst="rect">
              <a:avLst/>
            </a:prstGeom>
            <a:effectLst/>
          </p:spPr>
        </p:pic>
      </p:grpSp>
      <p:sp>
        <p:nvSpPr>
          <p:cNvPr id="913" name="empty input…"/>
          <p:cNvSpPr txBox="1">
            <a:spLocks noGrp="1"/>
          </p:cNvSpPr>
          <p:nvPr>
            <p:ph type="body" sz="half" idx="1"/>
          </p:nvPr>
        </p:nvSpPr>
        <p:spPr>
          <a:xfrm>
            <a:off x="7003535" y="2526445"/>
            <a:ext cx="5659017" cy="6258903"/>
          </a:xfrm>
          <a:prstGeom prst="rect">
            <a:avLst/>
          </a:prstGeom>
        </p:spPr>
        <p:txBody>
          <a:bodyPr/>
          <a:lstStyle/>
          <a:p>
            <a:pPr>
              <a:spcBef>
                <a:spcPts val="3000"/>
              </a:spcBef>
              <a:defRPr sz="3200">
                <a:solidFill>
                  <a:srgbClr val="000000"/>
                </a:solidFill>
              </a:defRPr>
            </a:pPr>
            <a:r>
              <a:t>empty input</a:t>
            </a:r>
          </a:p>
          <a:p>
            <a:pPr>
              <a:spcBef>
                <a:spcPts val="3000"/>
              </a:spcBef>
              <a:defRPr sz="3200">
                <a:solidFill>
                  <a:srgbClr val="000000"/>
                </a:solidFill>
              </a:defRPr>
            </a:pPr>
            <a:r>
              <a:t>1–4 characters</a:t>
            </a:r>
            <a:br/>
            <a:r>
              <a:t>(4 is boundary value)</a:t>
            </a:r>
          </a:p>
          <a:p>
            <a:pPr>
              <a:spcBef>
                <a:spcPts val="3000"/>
              </a:spcBef>
              <a:defRPr sz="3200">
                <a:solidFill>
                  <a:srgbClr val="000000"/>
                </a:solidFill>
              </a:defRPr>
            </a:pPr>
            <a:r>
              <a:t>6 characters</a:t>
            </a:r>
            <a:br/>
            <a:r>
              <a:t>(6 is boundary value)</a:t>
            </a:r>
          </a:p>
          <a:p>
            <a:pPr>
              <a:spcBef>
                <a:spcPts val="3000"/>
              </a:spcBef>
              <a:defRPr sz="3200">
                <a:solidFill>
                  <a:srgbClr val="000000"/>
                </a:solidFill>
              </a:defRPr>
            </a:pPr>
            <a:r>
              <a:t>very long input</a:t>
            </a:r>
          </a:p>
          <a:p>
            <a:pPr>
              <a:spcBef>
                <a:spcPts val="3000"/>
              </a:spcBef>
              <a:defRPr sz="3200">
                <a:solidFill>
                  <a:srgbClr val="000000"/>
                </a:solidFill>
              </a:defRPr>
            </a:pPr>
            <a:r>
              <a:t>no digits</a:t>
            </a:r>
          </a:p>
          <a:p>
            <a:pPr>
              <a:spcBef>
                <a:spcPts val="3000"/>
              </a:spcBef>
              <a:defRPr sz="3200">
                <a:solidFill>
                  <a:srgbClr val="000000"/>
                </a:solidFill>
              </a:defRPr>
            </a:pPr>
            <a:r>
              <a:t>non-character data</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7" name="“Special” ZIP Codes"/>
          <p:cNvSpPr txBox="1">
            <a:spLocks noGrp="1"/>
          </p:cNvSpPr>
          <p:nvPr>
            <p:ph type="title"/>
          </p:nvPr>
        </p:nvSpPr>
        <p:spPr>
          <a:prstGeom prst="rect">
            <a:avLst/>
          </a:prstGeom>
        </p:spPr>
        <p:txBody>
          <a:bodyPr/>
          <a:lstStyle>
            <a:lvl1pPr>
              <a:defRPr>
                <a:solidFill>
                  <a:srgbClr val="005493"/>
                </a:solidFill>
              </a:defRPr>
            </a:lvl1pPr>
          </a:lstStyle>
          <a:p>
            <a:r>
              <a:t>“Special” ZIP Codes</a:t>
            </a:r>
          </a:p>
        </p:txBody>
      </p:sp>
      <p:sp>
        <p:nvSpPr>
          <p:cNvPr id="918" name="How about a ZIP code that reads  12345‘; DROP TABLE orders; SELECT * FROM zipcodes WHERE ‘zip’ = ‘…"/>
          <p:cNvSpPr txBox="1">
            <a:spLocks noGrp="1"/>
          </p:cNvSpPr>
          <p:nvPr>
            <p:ph type="body" idx="1"/>
          </p:nvPr>
        </p:nvSpPr>
        <p:spPr>
          <a:prstGeom prst="rect">
            <a:avLst/>
          </a:prstGeom>
        </p:spPr>
        <p:txBody>
          <a:bodyPr/>
          <a:lstStyle/>
          <a:p>
            <a:pPr>
              <a:defRPr>
                <a:solidFill>
                  <a:srgbClr val="000000"/>
                </a:solidFill>
              </a:defRPr>
            </a:pPr>
            <a:r>
              <a:t>How about a ZIP code that reads</a:t>
            </a:r>
            <a:br/>
            <a:br/>
            <a:r>
              <a:rPr sz="3000">
                <a:solidFill>
                  <a:srgbClr val="0433FF"/>
                </a:solidFill>
                <a:latin typeface="Monaco"/>
                <a:ea typeface="Monaco"/>
                <a:cs typeface="Monaco"/>
                <a:sym typeface="Monaco"/>
              </a:rPr>
              <a:t>12345‘; DROP TABLE orders; SELECT * FROM zipcodes WHERE ‘zip’ = ‘</a:t>
            </a:r>
          </a:p>
          <a:p>
            <a:pPr>
              <a:defRPr>
                <a:solidFill>
                  <a:srgbClr val="000000"/>
                </a:solidFill>
              </a:defRPr>
            </a:pPr>
            <a:r>
              <a:t>This is </a:t>
            </a:r>
            <a:r>
              <a:rPr>
                <a:solidFill>
                  <a:srgbClr val="0433FF"/>
                </a:solidFill>
              </a:rPr>
              <a:t>security testing</a:t>
            </a:r>
          </a:p>
        </p:txBody>
      </p:sp>
      <p:sp>
        <p:nvSpPr>
          <p:cNvPr id="91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3" name="Model-Based Testing"/>
          <p:cNvSpPr txBox="1">
            <a:spLocks noGrp="1"/>
          </p:cNvSpPr>
          <p:nvPr>
            <p:ph type="title"/>
          </p:nvPr>
        </p:nvSpPr>
        <p:spPr>
          <a:prstGeom prst="rect">
            <a:avLst/>
          </a:prstGeom>
        </p:spPr>
        <p:txBody>
          <a:bodyPr/>
          <a:lstStyle>
            <a:lvl1pPr>
              <a:defRPr>
                <a:solidFill>
                  <a:srgbClr val="005493"/>
                </a:solidFill>
              </a:defRPr>
            </a:lvl1pPr>
          </a:lstStyle>
          <a:p>
            <a:r>
              <a:t>Model-Based Testing</a:t>
            </a:r>
          </a:p>
        </p:txBody>
      </p:sp>
      <p:sp>
        <p:nvSpPr>
          <p:cNvPr id="925" name="Have a formal model that specifies software behavior…"/>
          <p:cNvSpPr txBox="1">
            <a:spLocks noGrp="1"/>
          </p:cNvSpPr>
          <p:nvPr>
            <p:ph type="body" idx="1"/>
          </p:nvPr>
        </p:nvSpPr>
        <p:spPr>
          <a:xfrm>
            <a:off x="762000" y="2832100"/>
            <a:ext cx="10464800" cy="5715000"/>
          </a:xfrm>
          <a:prstGeom prst="rect">
            <a:avLst/>
          </a:prstGeom>
        </p:spPr>
        <p:txBody>
          <a:bodyPr anchor="ctr">
            <a:noAutofit/>
          </a:bodyPr>
          <a:lstStyle/>
          <a:p>
            <a:pPr>
              <a:spcBef>
                <a:spcPts val="2400"/>
              </a:spcBef>
              <a:buFontTx/>
              <a:defRPr>
                <a:solidFill>
                  <a:srgbClr val="000000"/>
                </a:solidFill>
                <a:latin typeface="Helvetica Neue"/>
                <a:ea typeface="Helvetica Neue"/>
                <a:cs typeface="Helvetica Neue"/>
                <a:sym typeface="Helvetica Neue"/>
              </a:defRPr>
            </a:pPr>
            <a:r>
              <a:t>Have a </a:t>
            </a:r>
            <a:r>
              <a:rPr i="1"/>
              <a:t>formal model</a:t>
            </a:r>
            <a:br>
              <a:rPr i="1"/>
            </a:br>
            <a:r>
              <a:t>that specifies software behavior</a:t>
            </a:r>
          </a:p>
          <a:p>
            <a:pPr>
              <a:spcBef>
                <a:spcPts val="2400"/>
              </a:spcBef>
              <a:buFontTx/>
              <a:defRPr>
                <a:solidFill>
                  <a:srgbClr val="000000"/>
                </a:solidFill>
                <a:latin typeface="Helvetica Neue"/>
                <a:ea typeface="Helvetica Neue"/>
                <a:cs typeface="Helvetica Neue"/>
                <a:sym typeface="Helvetica Neue"/>
              </a:defRPr>
            </a:pPr>
            <a:r>
              <a:t>Models typically come as</a:t>
            </a:r>
          </a:p>
          <a:p>
            <a:pPr marL="1663700" lvl="2">
              <a:spcBef>
                <a:spcPts val="2400"/>
              </a:spcBef>
              <a:buFontTx/>
              <a:buChar char="-"/>
              <a:defRPr>
                <a:solidFill>
                  <a:srgbClr val="000000"/>
                </a:solidFill>
                <a:latin typeface="Helvetica Neue"/>
                <a:ea typeface="Helvetica Neue"/>
                <a:cs typeface="Helvetica Neue"/>
                <a:sym typeface="Helvetica Neue"/>
              </a:defRPr>
            </a:pPr>
            <a:r>
              <a:rPr i="1"/>
              <a:t>finite state machines </a:t>
            </a:r>
            <a:r>
              <a:t>and</a:t>
            </a:r>
            <a:endParaRPr i="1"/>
          </a:p>
          <a:p>
            <a:pPr marL="1663700" lvl="2">
              <a:spcBef>
                <a:spcPts val="2400"/>
              </a:spcBef>
              <a:buFontTx/>
              <a:buChar char="-"/>
              <a:defRPr>
                <a:solidFill>
                  <a:srgbClr val="000000"/>
                </a:solidFill>
                <a:latin typeface="Helvetica Neue"/>
                <a:ea typeface="Helvetica Neue"/>
                <a:cs typeface="Helvetica Neue"/>
                <a:sym typeface="Helvetica Neue"/>
              </a:defRPr>
            </a:pPr>
            <a:r>
              <a:rPr i="1"/>
              <a:t>decision structures</a:t>
            </a:r>
          </a:p>
        </p:txBody>
      </p:sp>
      <p:sp>
        <p:nvSpPr>
          <p:cNvPr id="927" name="Independently testable feature"/>
          <p:cNvSpPr/>
          <p:nvPr/>
        </p:nvSpPr>
        <p:spPr>
          <a:xfrm>
            <a:off x="7607300" y="28067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Independently</a:t>
            </a:r>
            <a:br/>
            <a:r>
              <a:t>testable feature</a:t>
            </a:r>
          </a:p>
        </p:txBody>
      </p:sp>
      <p:sp>
        <p:nvSpPr>
          <p:cNvPr id="929" name="Model"/>
          <p:cNvSpPr/>
          <p:nvPr/>
        </p:nvSpPr>
        <p:spPr>
          <a:xfrm>
            <a:off x="9474200" y="50546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Model</a:t>
            </a:r>
          </a:p>
        </p:txBody>
      </p:sp>
      <p:sp>
        <p:nvSpPr>
          <p:cNvPr id="934" name="Arrow"/>
          <p:cNvSpPr/>
          <p:nvPr/>
        </p:nvSpPr>
        <p:spPr>
          <a:xfrm rot="2700000">
            <a:off x="9700645" y="42243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937" name="derive"/>
          <p:cNvSpPr txBox="1"/>
          <p:nvPr/>
        </p:nvSpPr>
        <p:spPr>
          <a:xfrm>
            <a:off x="10461135" y="4330700"/>
            <a:ext cx="91127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derive</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16</a:t>
            </a:fld>
            <a:endParaRPr/>
          </a:p>
        </p:txBody>
      </p:sp>
      <p:grpSp>
        <p:nvGrpSpPr>
          <p:cNvPr id="948" name="reqs.jpg"/>
          <p:cNvGrpSpPr/>
          <p:nvPr/>
        </p:nvGrpSpPr>
        <p:grpSpPr>
          <a:xfrm>
            <a:off x="2012554" y="237153"/>
            <a:ext cx="8979692" cy="8721567"/>
            <a:chOff x="0" y="0"/>
            <a:chExt cx="8979690" cy="8721566"/>
          </a:xfrm>
        </p:grpSpPr>
        <p:pic>
          <p:nvPicPr>
            <p:cNvPr id="947" name="reqs.jpg" descr="reqs.jpg"/>
            <p:cNvPicPr>
              <a:picLocks noChangeAspect="1"/>
            </p:cNvPicPr>
            <p:nvPr/>
          </p:nvPicPr>
          <p:blipFill>
            <a:blip r:embed="rId3"/>
            <a:stretch>
              <a:fillRect/>
            </a:stretch>
          </p:blipFill>
          <p:spPr>
            <a:xfrm>
              <a:off x="215900" y="139700"/>
              <a:ext cx="8547891" cy="8162767"/>
            </a:xfrm>
            <a:prstGeom prst="rect">
              <a:avLst/>
            </a:prstGeom>
            <a:ln>
              <a:noFill/>
            </a:ln>
            <a:effectLst/>
          </p:spPr>
        </p:pic>
        <p:pic>
          <p:nvPicPr>
            <p:cNvPr id="946" name="reqs.jpg" descr="reqs.jpg"/>
            <p:cNvPicPr>
              <a:picLocks/>
            </p:cNvPicPr>
            <p:nvPr/>
          </p:nvPicPr>
          <p:blipFill>
            <a:blip r:embed="rId4"/>
            <a:stretch>
              <a:fillRect/>
            </a:stretch>
          </p:blipFill>
          <p:spPr>
            <a:xfrm>
              <a:off x="0" y="0"/>
              <a:ext cx="8979691" cy="8721567"/>
            </a:xfrm>
            <a:prstGeom prst="rect">
              <a:avLst/>
            </a:prstGeom>
            <a:effectLst/>
          </p:spPr>
        </p:pic>
      </p:grpSp>
      <p:sp>
        <p:nvSpPr>
          <p:cNvPr id="949" name="(from Pezze + Young, “Software Testing and Analysis”, Chapter 14)"/>
          <p:cNvSpPr txBox="1"/>
          <p:nvPr/>
        </p:nvSpPr>
        <p:spPr>
          <a:xfrm>
            <a:off x="6574191" y="9121088"/>
            <a:ext cx="4631160" cy="45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1200">
                <a:latin typeface="Helvetica"/>
                <a:ea typeface="Helvetica"/>
                <a:cs typeface="Helvetica"/>
                <a:sym typeface="Helvetica"/>
              </a:defRPr>
            </a:lvl1pPr>
          </a:lstStyle>
          <a:p>
            <a:r>
              <a:t>(from Pezze + Young, “Software Testing and Analysis”, Chapter 14)</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17</a:t>
            </a:fld>
            <a:endParaRPr/>
          </a:p>
        </p:txBody>
      </p:sp>
      <p:grpSp>
        <p:nvGrpSpPr>
          <p:cNvPr id="965" name="Group"/>
          <p:cNvGrpSpPr/>
          <p:nvPr/>
        </p:nvGrpSpPr>
        <p:grpSpPr>
          <a:xfrm>
            <a:off x="3639502" y="238125"/>
            <a:ext cx="9960245" cy="9277350"/>
            <a:chOff x="0" y="0"/>
            <a:chExt cx="9960243" cy="9277350"/>
          </a:xfrm>
        </p:grpSpPr>
        <p:pic>
          <p:nvPicPr>
            <p:cNvPr id="954" name="fsm.jpg" descr="fsm.jpg"/>
            <p:cNvPicPr>
              <a:picLocks noChangeAspect="1"/>
            </p:cNvPicPr>
            <p:nvPr/>
          </p:nvPicPr>
          <p:blipFill>
            <a:blip r:embed="rId3"/>
            <a:stretch>
              <a:fillRect/>
            </a:stretch>
          </p:blipFill>
          <p:spPr>
            <a:xfrm>
              <a:off x="0" y="95250"/>
              <a:ext cx="9960244" cy="9182100"/>
            </a:xfrm>
            <a:prstGeom prst="rect">
              <a:avLst/>
            </a:prstGeom>
            <a:ln w="12700" cap="flat">
              <a:noFill/>
              <a:miter lim="400000"/>
            </a:ln>
            <a:effectLst/>
          </p:spPr>
        </p:pic>
        <p:sp>
          <p:nvSpPr>
            <p:cNvPr id="955" name="0"/>
            <p:cNvSpPr/>
            <p:nvPr/>
          </p:nvSpPr>
          <p:spPr>
            <a:xfrm>
              <a:off x="4715143" y="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0</a:t>
              </a:r>
            </a:p>
          </p:txBody>
        </p:sp>
        <p:sp>
          <p:nvSpPr>
            <p:cNvPr id="956" name="1"/>
            <p:cNvSpPr/>
            <p:nvPr/>
          </p:nvSpPr>
          <p:spPr>
            <a:xfrm>
              <a:off x="3443" y="184150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1</a:t>
              </a:r>
            </a:p>
          </p:txBody>
        </p:sp>
        <p:sp>
          <p:nvSpPr>
            <p:cNvPr id="957" name="2"/>
            <p:cNvSpPr/>
            <p:nvPr/>
          </p:nvSpPr>
          <p:spPr>
            <a:xfrm>
              <a:off x="2060843" y="184150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2</a:t>
              </a:r>
            </a:p>
          </p:txBody>
        </p:sp>
        <p:sp>
          <p:nvSpPr>
            <p:cNvPr id="958" name="3"/>
            <p:cNvSpPr/>
            <p:nvPr/>
          </p:nvSpPr>
          <p:spPr>
            <a:xfrm>
              <a:off x="7178943" y="223520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3</a:t>
              </a:r>
            </a:p>
          </p:txBody>
        </p:sp>
        <p:sp>
          <p:nvSpPr>
            <p:cNvPr id="959" name="4"/>
            <p:cNvSpPr/>
            <p:nvPr/>
          </p:nvSpPr>
          <p:spPr>
            <a:xfrm>
              <a:off x="2060843" y="368300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4</a:t>
              </a:r>
            </a:p>
          </p:txBody>
        </p:sp>
        <p:sp>
          <p:nvSpPr>
            <p:cNvPr id="960" name="5"/>
            <p:cNvSpPr/>
            <p:nvPr/>
          </p:nvSpPr>
          <p:spPr>
            <a:xfrm>
              <a:off x="4689743" y="368300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5</a:t>
              </a:r>
            </a:p>
          </p:txBody>
        </p:sp>
        <p:sp>
          <p:nvSpPr>
            <p:cNvPr id="961" name="6"/>
            <p:cNvSpPr/>
            <p:nvPr/>
          </p:nvSpPr>
          <p:spPr>
            <a:xfrm>
              <a:off x="8258443" y="368300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6</a:t>
              </a:r>
            </a:p>
          </p:txBody>
        </p:sp>
        <p:sp>
          <p:nvSpPr>
            <p:cNvPr id="962" name="7"/>
            <p:cNvSpPr/>
            <p:nvPr/>
          </p:nvSpPr>
          <p:spPr>
            <a:xfrm>
              <a:off x="2759343" y="600710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7</a:t>
              </a:r>
            </a:p>
          </p:txBody>
        </p:sp>
        <p:sp>
          <p:nvSpPr>
            <p:cNvPr id="963" name="8"/>
            <p:cNvSpPr/>
            <p:nvPr/>
          </p:nvSpPr>
          <p:spPr>
            <a:xfrm>
              <a:off x="6035943" y="600710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8</a:t>
              </a:r>
            </a:p>
          </p:txBody>
        </p:sp>
        <p:sp>
          <p:nvSpPr>
            <p:cNvPr id="964" name="9"/>
            <p:cNvSpPr/>
            <p:nvPr/>
          </p:nvSpPr>
          <p:spPr>
            <a:xfrm>
              <a:off x="6035943" y="8178800"/>
              <a:ext cx="571501" cy="571500"/>
            </a:xfrm>
            <a:prstGeom prst="ellipse">
              <a:avLst/>
            </a:prstGeom>
            <a:solidFill>
              <a:srgbClr val="FF2600"/>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9</a:t>
              </a:r>
            </a:p>
          </p:txBody>
        </p:sp>
      </p:grpSp>
      <p:sp>
        <p:nvSpPr>
          <p:cNvPr id="966" name="Finite State Machine"/>
          <p:cNvSpPr txBox="1"/>
          <p:nvPr/>
        </p:nvSpPr>
        <p:spPr>
          <a:xfrm>
            <a:off x="571500" y="330199"/>
            <a:ext cx="4761281" cy="7338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4200">
                <a:solidFill>
                  <a:srgbClr val="005493"/>
                </a:solidFill>
              </a:defRPr>
            </a:lvl1pPr>
          </a:lstStyle>
          <a:p>
            <a:r>
              <a:t>Finite State Machine</a:t>
            </a:r>
          </a:p>
        </p:txBody>
      </p:sp>
      <p:sp>
        <p:nvSpPr>
          <p:cNvPr id="967" name="(from Pezze + Young, “Software Testing and Analysis”, Chapter 10)"/>
          <p:cNvSpPr txBox="1"/>
          <p:nvPr/>
        </p:nvSpPr>
        <p:spPr>
          <a:xfrm>
            <a:off x="343830" y="9121088"/>
            <a:ext cx="4631161" cy="45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1200">
                <a:latin typeface="Helvetica"/>
                <a:ea typeface="Helvetica"/>
                <a:cs typeface="Helvetica"/>
                <a:sym typeface="Helvetica"/>
              </a:defRPr>
            </a:lvl1pPr>
          </a:lstStyle>
          <a:p>
            <a:r>
              <a:t>(from Pezze + Young, “Software Testing and Analysis”, Chapter 10)</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1" name="Coverage Criteria"/>
          <p:cNvSpPr txBox="1">
            <a:spLocks noGrp="1"/>
          </p:cNvSpPr>
          <p:nvPr>
            <p:ph type="title"/>
          </p:nvPr>
        </p:nvSpPr>
        <p:spPr>
          <a:prstGeom prst="rect">
            <a:avLst/>
          </a:prstGeom>
        </p:spPr>
        <p:txBody>
          <a:bodyPr/>
          <a:lstStyle>
            <a:lvl1pPr>
              <a:defRPr>
                <a:solidFill>
                  <a:srgbClr val="005493"/>
                </a:solidFill>
              </a:defRPr>
            </a:lvl1pPr>
          </a:lstStyle>
          <a:p>
            <a:r>
              <a:t>Coverage Criteria</a:t>
            </a:r>
          </a:p>
        </p:txBody>
      </p:sp>
      <p:sp>
        <p:nvSpPr>
          <p:cNvPr id="972" name="Path coverage: Tests cover every path Not feasible in practice due to infinite number of paths…"/>
          <p:cNvSpPr txBox="1">
            <a:spLocks noGrp="1"/>
          </p:cNvSpPr>
          <p:nvPr>
            <p:ph type="body" idx="1"/>
          </p:nvPr>
        </p:nvSpPr>
        <p:spPr>
          <a:prstGeom prst="rect">
            <a:avLst/>
          </a:prstGeom>
        </p:spPr>
        <p:txBody>
          <a:bodyPr/>
          <a:lstStyle/>
          <a:p>
            <a:pPr>
              <a:defRPr>
                <a:solidFill>
                  <a:srgbClr val="000000"/>
                </a:solidFill>
              </a:defRPr>
            </a:pPr>
            <a:r>
              <a:rPr>
                <a:solidFill>
                  <a:srgbClr val="0433FF"/>
                </a:solidFill>
              </a:rPr>
              <a:t>Path coverage</a:t>
            </a:r>
            <a:r>
              <a:t>: Tests cover every path</a:t>
            </a:r>
            <a:br/>
            <a:r>
              <a:t>Not feasible in practice due to infinite number of paths</a:t>
            </a:r>
          </a:p>
          <a:p>
            <a:pPr>
              <a:defRPr>
                <a:solidFill>
                  <a:srgbClr val="000000"/>
                </a:solidFill>
              </a:defRPr>
            </a:pPr>
            <a:r>
              <a:rPr>
                <a:solidFill>
                  <a:srgbClr val="0433FF"/>
                </a:solidFill>
              </a:rPr>
              <a:t>State coverage</a:t>
            </a:r>
            <a:r>
              <a:t>: Every node is executed</a:t>
            </a:r>
            <a:br/>
            <a:r>
              <a:t>A minimum testing criterion</a:t>
            </a:r>
          </a:p>
          <a:p>
            <a:pPr>
              <a:defRPr>
                <a:solidFill>
                  <a:srgbClr val="000000"/>
                </a:solidFill>
              </a:defRPr>
            </a:pPr>
            <a:r>
              <a:rPr>
                <a:solidFill>
                  <a:srgbClr val="0433FF"/>
                </a:solidFill>
              </a:rPr>
              <a:t>Transition coverage</a:t>
            </a:r>
            <a:r>
              <a:t>: Every edge is executed</a:t>
            </a:r>
            <a:br/>
            <a:r>
              <a:t>Typically, a good coverage criterion to aim for</a:t>
            </a:r>
          </a:p>
        </p:txBody>
      </p:sp>
      <p:sp>
        <p:nvSpPr>
          <p:cNvPr id="97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18</a:t>
            </a:fld>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19</a:t>
            </a:fld>
            <a:endParaRPr/>
          </a:p>
        </p:txBody>
      </p:sp>
      <p:pic>
        <p:nvPicPr>
          <p:cNvPr id="978" name="fsm.jpg" descr="fsm.jpg"/>
          <p:cNvPicPr>
            <a:picLocks noChangeAspect="1"/>
          </p:cNvPicPr>
          <p:nvPr/>
        </p:nvPicPr>
        <p:blipFill>
          <a:blip r:embed="rId3"/>
          <a:stretch>
            <a:fillRect/>
          </a:stretch>
        </p:blipFill>
        <p:spPr>
          <a:xfrm>
            <a:off x="2625456" y="323850"/>
            <a:ext cx="9960244" cy="9182100"/>
          </a:xfrm>
          <a:prstGeom prst="rect">
            <a:avLst/>
          </a:prstGeom>
          <a:ln w="12700">
            <a:miter lim="400000"/>
          </a:ln>
        </p:spPr>
      </p:pic>
      <p:sp>
        <p:nvSpPr>
          <p:cNvPr id="979" name="0"/>
          <p:cNvSpPr/>
          <p:nvPr/>
        </p:nvSpPr>
        <p:spPr>
          <a:xfrm>
            <a:off x="7340600" y="2286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0</a:t>
            </a:r>
          </a:p>
        </p:txBody>
      </p:sp>
      <p:sp>
        <p:nvSpPr>
          <p:cNvPr id="980" name="1"/>
          <p:cNvSpPr/>
          <p:nvPr/>
        </p:nvSpPr>
        <p:spPr>
          <a:xfrm>
            <a:off x="2628900" y="20701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1</a:t>
            </a:r>
          </a:p>
        </p:txBody>
      </p:sp>
      <p:sp>
        <p:nvSpPr>
          <p:cNvPr id="981" name="2"/>
          <p:cNvSpPr/>
          <p:nvPr/>
        </p:nvSpPr>
        <p:spPr>
          <a:xfrm>
            <a:off x="4686300" y="20701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2</a:t>
            </a:r>
          </a:p>
        </p:txBody>
      </p:sp>
      <p:sp>
        <p:nvSpPr>
          <p:cNvPr id="982" name="3"/>
          <p:cNvSpPr/>
          <p:nvPr/>
        </p:nvSpPr>
        <p:spPr>
          <a:xfrm>
            <a:off x="9804400" y="24638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3</a:t>
            </a:r>
          </a:p>
        </p:txBody>
      </p:sp>
      <p:sp>
        <p:nvSpPr>
          <p:cNvPr id="983" name="4"/>
          <p:cNvSpPr/>
          <p:nvPr/>
        </p:nvSpPr>
        <p:spPr>
          <a:xfrm>
            <a:off x="4686300" y="39116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4</a:t>
            </a:r>
          </a:p>
        </p:txBody>
      </p:sp>
      <p:sp>
        <p:nvSpPr>
          <p:cNvPr id="984" name="5"/>
          <p:cNvSpPr/>
          <p:nvPr/>
        </p:nvSpPr>
        <p:spPr>
          <a:xfrm>
            <a:off x="7315200" y="39116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5</a:t>
            </a:r>
          </a:p>
        </p:txBody>
      </p:sp>
      <p:sp>
        <p:nvSpPr>
          <p:cNvPr id="985" name="6"/>
          <p:cNvSpPr/>
          <p:nvPr/>
        </p:nvSpPr>
        <p:spPr>
          <a:xfrm>
            <a:off x="10883900" y="39116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6</a:t>
            </a:r>
          </a:p>
        </p:txBody>
      </p:sp>
      <p:sp>
        <p:nvSpPr>
          <p:cNvPr id="986" name="7"/>
          <p:cNvSpPr/>
          <p:nvPr/>
        </p:nvSpPr>
        <p:spPr>
          <a:xfrm>
            <a:off x="5384800" y="62357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7</a:t>
            </a:r>
          </a:p>
        </p:txBody>
      </p:sp>
      <p:sp>
        <p:nvSpPr>
          <p:cNvPr id="987" name="8"/>
          <p:cNvSpPr/>
          <p:nvPr/>
        </p:nvSpPr>
        <p:spPr>
          <a:xfrm>
            <a:off x="8661400" y="62357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8</a:t>
            </a:r>
          </a:p>
        </p:txBody>
      </p:sp>
      <p:sp>
        <p:nvSpPr>
          <p:cNvPr id="988" name="9"/>
          <p:cNvSpPr/>
          <p:nvPr/>
        </p:nvSpPr>
        <p:spPr>
          <a:xfrm>
            <a:off x="8661400" y="8407400"/>
            <a:ext cx="571500" cy="571500"/>
          </a:xfrm>
          <a:prstGeom prst="ellipse">
            <a:avLst/>
          </a:prstGeom>
          <a:solidFill>
            <a:srgbClr val="FF26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28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9</a:t>
            </a:r>
          </a:p>
        </p:txBody>
      </p:sp>
      <p:sp>
        <p:nvSpPr>
          <p:cNvPr id="989" name="Line"/>
          <p:cNvSpPr/>
          <p:nvPr/>
        </p:nvSpPr>
        <p:spPr>
          <a:xfrm flipV="1">
            <a:off x="5643033" y="1210733"/>
            <a:ext cx="2590801" cy="1134534"/>
          </a:xfrm>
          <a:prstGeom prst="line">
            <a:avLst/>
          </a:prstGeom>
          <a:ln w="88900">
            <a:solidFill>
              <a:srgbClr val="FF26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90" name="Line"/>
          <p:cNvSpPr/>
          <p:nvPr/>
        </p:nvSpPr>
        <p:spPr>
          <a:xfrm flipH="1" flipV="1">
            <a:off x="5609166" y="3056466"/>
            <a:ext cx="16934" cy="1151468"/>
          </a:xfrm>
          <a:prstGeom prst="line">
            <a:avLst/>
          </a:prstGeom>
          <a:ln w="88900">
            <a:solidFill>
              <a:srgbClr val="FF26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91" name="Line"/>
          <p:cNvSpPr/>
          <p:nvPr/>
        </p:nvSpPr>
        <p:spPr>
          <a:xfrm>
            <a:off x="3560233" y="3039533"/>
            <a:ext cx="1371600" cy="1405468"/>
          </a:xfrm>
          <a:prstGeom prst="line">
            <a:avLst/>
          </a:prstGeom>
          <a:ln w="88900">
            <a:solidFill>
              <a:srgbClr val="FF26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92" name="Line"/>
          <p:cNvSpPr/>
          <p:nvPr/>
        </p:nvSpPr>
        <p:spPr>
          <a:xfrm flipH="1">
            <a:off x="3594099" y="838200"/>
            <a:ext cx="3928534" cy="1524002"/>
          </a:xfrm>
          <a:prstGeom prst="line">
            <a:avLst/>
          </a:prstGeom>
          <a:ln w="88900">
            <a:solidFill>
              <a:srgbClr val="FF26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93" name="Line"/>
          <p:cNvSpPr/>
          <p:nvPr/>
        </p:nvSpPr>
        <p:spPr>
          <a:xfrm flipV="1">
            <a:off x="8238066" y="1168400"/>
            <a:ext cx="1" cy="2989409"/>
          </a:xfrm>
          <a:prstGeom prst="line">
            <a:avLst/>
          </a:prstGeom>
          <a:ln w="88900">
            <a:solidFill>
              <a:srgbClr val="FF93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94" name="Line"/>
          <p:cNvSpPr/>
          <p:nvPr/>
        </p:nvSpPr>
        <p:spPr>
          <a:xfrm>
            <a:off x="6337300" y="2751666"/>
            <a:ext cx="1862667" cy="1388535"/>
          </a:xfrm>
          <a:prstGeom prst="line">
            <a:avLst/>
          </a:prstGeom>
          <a:ln w="88900">
            <a:solidFill>
              <a:srgbClr val="FF93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95" name="Line"/>
          <p:cNvSpPr/>
          <p:nvPr/>
        </p:nvSpPr>
        <p:spPr>
          <a:xfrm flipH="1" flipV="1">
            <a:off x="5693833" y="3039533"/>
            <a:ext cx="50801" cy="1151467"/>
          </a:xfrm>
          <a:prstGeom prst="line">
            <a:avLst/>
          </a:prstGeom>
          <a:ln w="88900">
            <a:solidFill>
              <a:srgbClr val="FF93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96" name="Line"/>
          <p:cNvSpPr/>
          <p:nvPr/>
        </p:nvSpPr>
        <p:spPr>
          <a:xfrm flipH="1" flipV="1">
            <a:off x="6337300" y="4521200"/>
            <a:ext cx="1242257" cy="127"/>
          </a:xfrm>
          <a:prstGeom prst="line">
            <a:avLst/>
          </a:prstGeom>
          <a:ln w="88900">
            <a:solidFill>
              <a:srgbClr val="FF93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97" name="Line"/>
          <p:cNvSpPr/>
          <p:nvPr/>
        </p:nvSpPr>
        <p:spPr>
          <a:xfrm flipH="1" flipV="1">
            <a:off x="8950063" y="4521200"/>
            <a:ext cx="2128571" cy="128"/>
          </a:xfrm>
          <a:prstGeom prst="line">
            <a:avLst/>
          </a:prstGeom>
          <a:ln w="88900">
            <a:solidFill>
              <a:srgbClr val="FF93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998" name="Line"/>
          <p:cNvSpPr/>
          <p:nvPr/>
        </p:nvSpPr>
        <p:spPr>
          <a:xfrm>
            <a:off x="8822077" y="822867"/>
            <a:ext cx="2967757" cy="33512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21600" y="21600"/>
                  <a:pt x="21593" y="12030"/>
                  <a:pt x="19285" y="7883"/>
                </a:cubicBezTo>
                <a:cubicBezTo>
                  <a:pt x="17510" y="4691"/>
                  <a:pt x="13589" y="1845"/>
                  <a:pt x="10115" y="955"/>
                </a:cubicBezTo>
                <a:cubicBezTo>
                  <a:pt x="7469" y="277"/>
                  <a:pt x="1912" y="72"/>
                  <a:pt x="1912" y="72"/>
                </a:cubicBezTo>
                <a:lnTo>
                  <a:pt x="0" y="0"/>
                </a:lnTo>
              </a:path>
            </a:pathLst>
          </a:custGeom>
          <a:ln w="88900">
            <a:solidFill>
              <a:srgbClr val="FF9300"/>
            </a:solidFill>
            <a:miter lim="400000"/>
            <a:tailEnd type="triangle"/>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999" name="Line"/>
          <p:cNvSpPr/>
          <p:nvPr/>
        </p:nvSpPr>
        <p:spPr>
          <a:xfrm flipH="1" flipV="1">
            <a:off x="8267700" y="1193799"/>
            <a:ext cx="2438400" cy="1320802"/>
          </a:xfrm>
          <a:prstGeom prst="line">
            <a:avLst/>
          </a:prstGeom>
          <a:ln w="88900">
            <a:solidFill>
              <a:srgbClr val="7A81FF"/>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00" name="Line"/>
          <p:cNvSpPr/>
          <p:nvPr/>
        </p:nvSpPr>
        <p:spPr>
          <a:xfrm flipV="1">
            <a:off x="8250766" y="3175000"/>
            <a:ext cx="2455334" cy="965200"/>
          </a:xfrm>
          <a:prstGeom prst="line">
            <a:avLst/>
          </a:prstGeom>
          <a:ln w="88900">
            <a:solidFill>
              <a:srgbClr val="7A81FF"/>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01" name="Line"/>
          <p:cNvSpPr/>
          <p:nvPr/>
        </p:nvSpPr>
        <p:spPr>
          <a:xfrm>
            <a:off x="4659594" y="4546600"/>
            <a:ext cx="4264695" cy="4432325"/>
          </a:xfrm>
          <a:custGeom>
            <a:avLst/>
            <a:gdLst/>
            <a:ahLst/>
            <a:cxnLst>
              <a:cxn ang="0">
                <a:pos x="wd2" y="hd2"/>
              </a:cxn>
              <a:cxn ang="5400000">
                <a:pos x="wd2" y="hd2"/>
              </a:cxn>
              <a:cxn ang="10800000">
                <a:pos x="wd2" y="hd2"/>
              </a:cxn>
              <a:cxn ang="16200000">
                <a:pos x="wd2" y="hd2"/>
              </a:cxn>
            </a:cxnLst>
            <a:rect l="0" t="0" r="r" b="b"/>
            <a:pathLst>
              <a:path w="20918" h="21551" extrusionOk="0">
                <a:moveTo>
                  <a:pt x="14043" y="0"/>
                </a:moveTo>
                <a:cubicBezTo>
                  <a:pt x="14043" y="0"/>
                  <a:pt x="2581" y="7739"/>
                  <a:pt x="173" y="13832"/>
                </a:cubicBezTo>
                <a:cubicBezTo>
                  <a:pt x="-682" y="15994"/>
                  <a:pt x="1804" y="18853"/>
                  <a:pt x="3993" y="19678"/>
                </a:cubicBezTo>
                <a:cubicBezTo>
                  <a:pt x="9094" y="21600"/>
                  <a:pt x="19629" y="21551"/>
                  <a:pt x="19629" y="21551"/>
                </a:cubicBezTo>
                <a:lnTo>
                  <a:pt x="20918" y="21546"/>
                </a:lnTo>
              </a:path>
            </a:pathLst>
          </a:custGeom>
          <a:ln w="88900">
            <a:solidFill>
              <a:srgbClr val="7A81FF"/>
            </a:solidFill>
            <a:miter lim="400000"/>
            <a:tailEnd type="triangle"/>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02" name="Line"/>
          <p:cNvSpPr/>
          <p:nvPr/>
        </p:nvSpPr>
        <p:spPr>
          <a:xfrm flipH="1">
            <a:off x="9622366" y="4914900"/>
            <a:ext cx="2552701" cy="3695700"/>
          </a:xfrm>
          <a:prstGeom prst="line">
            <a:avLst/>
          </a:prstGeom>
          <a:ln w="88900">
            <a:solidFill>
              <a:srgbClr val="7A81FF"/>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03" name="Line"/>
          <p:cNvSpPr/>
          <p:nvPr/>
        </p:nvSpPr>
        <p:spPr>
          <a:xfrm>
            <a:off x="8859946" y="821246"/>
            <a:ext cx="3099222" cy="3344355"/>
          </a:xfrm>
          <a:custGeom>
            <a:avLst/>
            <a:gdLst/>
            <a:ahLst/>
            <a:cxnLst>
              <a:cxn ang="0">
                <a:pos x="wd2" y="hd2"/>
              </a:cxn>
              <a:cxn ang="5400000">
                <a:pos x="wd2" y="hd2"/>
              </a:cxn>
              <a:cxn ang="10800000">
                <a:pos x="wd2" y="hd2"/>
              </a:cxn>
              <a:cxn ang="16200000">
                <a:pos x="wd2" y="hd2"/>
              </a:cxn>
            </a:cxnLst>
            <a:rect l="0" t="0" r="r" b="b"/>
            <a:pathLst>
              <a:path w="21600" h="21574" extrusionOk="0">
                <a:moveTo>
                  <a:pt x="21600" y="21574"/>
                </a:moveTo>
                <a:cubicBezTo>
                  <a:pt x="21600" y="21574"/>
                  <a:pt x="20946" y="10748"/>
                  <a:pt x="18768" y="6581"/>
                </a:cubicBezTo>
                <a:cubicBezTo>
                  <a:pt x="17091" y="3375"/>
                  <a:pt x="12960" y="1550"/>
                  <a:pt x="9680" y="655"/>
                </a:cubicBezTo>
                <a:cubicBezTo>
                  <a:pt x="7182" y="-26"/>
                  <a:pt x="1832" y="0"/>
                  <a:pt x="1832" y="0"/>
                </a:cubicBezTo>
                <a:lnTo>
                  <a:pt x="0" y="8"/>
                </a:lnTo>
              </a:path>
            </a:pathLst>
          </a:custGeom>
          <a:ln w="88900">
            <a:solidFill>
              <a:srgbClr val="7A81FF"/>
            </a:solidFill>
            <a:miter lim="400000"/>
            <a:tailEnd type="triangle"/>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04" name="Line"/>
          <p:cNvSpPr/>
          <p:nvPr/>
        </p:nvSpPr>
        <p:spPr>
          <a:xfrm flipH="1" flipV="1">
            <a:off x="8149166" y="1227666"/>
            <a:ext cx="16934" cy="2980268"/>
          </a:xfrm>
          <a:prstGeom prst="line">
            <a:avLst/>
          </a:prstGeom>
          <a:ln w="88900">
            <a:solidFill>
              <a:srgbClr val="009051"/>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05" name="Line"/>
          <p:cNvSpPr/>
          <p:nvPr/>
        </p:nvSpPr>
        <p:spPr>
          <a:xfrm flipV="1">
            <a:off x="6235700" y="4910666"/>
            <a:ext cx="1976967" cy="1549402"/>
          </a:xfrm>
          <a:prstGeom prst="line">
            <a:avLst/>
          </a:prstGeom>
          <a:ln w="88900">
            <a:solidFill>
              <a:srgbClr val="009051"/>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06" name="Line"/>
          <p:cNvSpPr/>
          <p:nvPr/>
        </p:nvSpPr>
        <p:spPr>
          <a:xfrm>
            <a:off x="6963833" y="4885359"/>
            <a:ext cx="1287334" cy="193030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0" y="21600"/>
                  <a:pt x="9857" y="18056"/>
                  <a:pt x="13070" y="15110"/>
                </a:cubicBezTo>
                <a:cubicBezTo>
                  <a:pt x="16973" y="11531"/>
                  <a:pt x="20457" y="2841"/>
                  <a:pt x="20457" y="2841"/>
                </a:cubicBezTo>
                <a:lnTo>
                  <a:pt x="21600" y="0"/>
                </a:lnTo>
              </a:path>
            </a:pathLst>
          </a:custGeom>
          <a:ln w="88900">
            <a:solidFill>
              <a:srgbClr val="009051"/>
            </a:solidFill>
            <a:miter lim="400000"/>
            <a:tailEnd type="triangle"/>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07" name="Line"/>
          <p:cNvSpPr/>
          <p:nvPr/>
        </p:nvSpPr>
        <p:spPr>
          <a:xfrm flipH="1" flipV="1">
            <a:off x="8233833" y="4885266"/>
            <a:ext cx="1371601" cy="1642534"/>
          </a:xfrm>
          <a:prstGeom prst="line">
            <a:avLst/>
          </a:prstGeom>
          <a:ln w="88900">
            <a:solidFill>
              <a:srgbClr val="009051"/>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08" name="Line"/>
          <p:cNvSpPr/>
          <p:nvPr/>
        </p:nvSpPr>
        <p:spPr>
          <a:xfrm>
            <a:off x="6980766" y="6815666"/>
            <a:ext cx="1879601" cy="16934"/>
          </a:xfrm>
          <a:prstGeom prst="line">
            <a:avLst/>
          </a:prstGeom>
          <a:ln w="88900">
            <a:solidFill>
              <a:srgbClr val="009051"/>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09" name="Line"/>
          <p:cNvSpPr/>
          <p:nvPr/>
        </p:nvSpPr>
        <p:spPr>
          <a:xfrm>
            <a:off x="6985000" y="6808893"/>
            <a:ext cx="2038638" cy="616374"/>
          </a:xfrm>
          <a:custGeom>
            <a:avLst/>
            <a:gdLst/>
            <a:ahLst/>
            <a:cxnLst>
              <a:cxn ang="0">
                <a:pos x="wd2" y="hd2"/>
              </a:cxn>
              <a:cxn ang="5400000">
                <a:pos x="wd2" y="hd2"/>
              </a:cxn>
              <a:cxn ang="10800000">
                <a:pos x="wd2" y="hd2"/>
              </a:cxn>
              <a:cxn ang="16200000">
                <a:pos x="wd2" y="hd2"/>
              </a:cxn>
            </a:cxnLst>
            <a:rect l="0" t="0" r="r" b="b"/>
            <a:pathLst>
              <a:path w="21600" h="21600" extrusionOk="0">
                <a:moveTo>
                  <a:pt x="0" y="386"/>
                </a:moveTo>
                <a:cubicBezTo>
                  <a:pt x="0" y="386"/>
                  <a:pt x="4887" y="21600"/>
                  <a:pt x="8029" y="21600"/>
                </a:cubicBezTo>
                <a:cubicBezTo>
                  <a:pt x="11886" y="21600"/>
                  <a:pt x="19287" y="5133"/>
                  <a:pt x="19287" y="5133"/>
                </a:cubicBezTo>
                <a:lnTo>
                  <a:pt x="21600" y="0"/>
                </a:lnTo>
              </a:path>
            </a:pathLst>
          </a:custGeom>
          <a:ln w="88900">
            <a:solidFill>
              <a:srgbClr val="009051"/>
            </a:solidFill>
            <a:miter lim="400000"/>
            <a:tailEnd type="triangle"/>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10" name="Line"/>
          <p:cNvSpPr/>
          <p:nvPr/>
        </p:nvSpPr>
        <p:spPr>
          <a:xfrm flipV="1">
            <a:off x="9622366" y="7171266"/>
            <a:ext cx="33868" cy="1540934"/>
          </a:xfrm>
          <a:prstGeom prst="line">
            <a:avLst/>
          </a:prstGeom>
          <a:ln w="88900">
            <a:solidFill>
              <a:srgbClr val="009051"/>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11" name="Line"/>
          <p:cNvSpPr/>
          <p:nvPr/>
        </p:nvSpPr>
        <p:spPr>
          <a:xfrm>
            <a:off x="6303433" y="7171266"/>
            <a:ext cx="2590800" cy="1811868"/>
          </a:xfrm>
          <a:prstGeom prst="line">
            <a:avLst/>
          </a:prstGeom>
          <a:ln w="88900">
            <a:solidFill>
              <a:srgbClr val="009051"/>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12" name="Line"/>
          <p:cNvSpPr/>
          <p:nvPr/>
        </p:nvSpPr>
        <p:spPr>
          <a:xfrm>
            <a:off x="6278033" y="7196666"/>
            <a:ext cx="2635265" cy="18574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2910" y="12100"/>
                  <a:pt x="5795" y="14079"/>
                </a:cubicBezTo>
                <a:cubicBezTo>
                  <a:pt x="8952" y="16245"/>
                  <a:pt x="19535" y="20725"/>
                  <a:pt x="19535" y="20725"/>
                </a:cubicBezTo>
                <a:lnTo>
                  <a:pt x="21600" y="21600"/>
                </a:lnTo>
              </a:path>
            </a:pathLst>
          </a:custGeom>
          <a:ln w="88900">
            <a:solidFill>
              <a:srgbClr val="009051"/>
            </a:solidFill>
            <a:miter lim="400000"/>
            <a:tailEnd type="triangle"/>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13" name="Line"/>
          <p:cNvSpPr/>
          <p:nvPr/>
        </p:nvSpPr>
        <p:spPr>
          <a:xfrm flipH="1">
            <a:off x="9740900" y="4902200"/>
            <a:ext cx="2658534" cy="3725333"/>
          </a:xfrm>
          <a:prstGeom prst="line">
            <a:avLst/>
          </a:prstGeom>
          <a:ln w="88900">
            <a:solidFill>
              <a:srgbClr val="009051"/>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14" name="Line"/>
          <p:cNvSpPr/>
          <p:nvPr/>
        </p:nvSpPr>
        <p:spPr>
          <a:xfrm>
            <a:off x="8923445" y="846646"/>
            <a:ext cx="3209289" cy="3302001"/>
          </a:xfrm>
          <a:custGeom>
            <a:avLst/>
            <a:gdLst/>
            <a:ahLst/>
            <a:cxnLst>
              <a:cxn ang="0">
                <a:pos x="wd2" y="hd2"/>
              </a:cxn>
              <a:cxn ang="5400000">
                <a:pos x="wd2" y="hd2"/>
              </a:cxn>
              <a:cxn ang="10800000">
                <a:pos x="wd2" y="hd2"/>
              </a:cxn>
              <a:cxn ang="16200000">
                <a:pos x="wd2" y="hd2"/>
              </a:cxn>
            </a:cxnLst>
            <a:rect l="0" t="0" r="r" b="b"/>
            <a:pathLst>
              <a:path w="21600" h="21574" extrusionOk="0">
                <a:moveTo>
                  <a:pt x="21600" y="21574"/>
                </a:moveTo>
                <a:cubicBezTo>
                  <a:pt x="21600" y="21574"/>
                  <a:pt x="20944" y="10748"/>
                  <a:pt x="18759" y="6581"/>
                </a:cubicBezTo>
                <a:cubicBezTo>
                  <a:pt x="17077" y="3375"/>
                  <a:pt x="12933" y="1550"/>
                  <a:pt x="9642" y="655"/>
                </a:cubicBezTo>
                <a:cubicBezTo>
                  <a:pt x="7136" y="-26"/>
                  <a:pt x="1769" y="0"/>
                  <a:pt x="1769" y="0"/>
                </a:cubicBezTo>
                <a:lnTo>
                  <a:pt x="0" y="7"/>
                </a:lnTo>
              </a:path>
            </a:pathLst>
          </a:custGeom>
          <a:ln w="88900">
            <a:solidFill>
              <a:srgbClr val="009051"/>
            </a:solidFill>
            <a:miter lim="400000"/>
            <a:tailEnd type="triangle"/>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15" name="Line"/>
          <p:cNvSpPr/>
          <p:nvPr/>
        </p:nvSpPr>
        <p:spPr>
          <a:xfrm flipH="1" flipV="1">
            <a:off x="8314266" y="1240366"/>
            <a:ext cx="16934" cy="2980268"/>
          </a:xfrm>
          <a:prstGeom prst="line">
            <a:avLst/>
          </a:prstGeom>
          <a:ln w="88900">
            <a:solidFill>
              <a:srgbClr val="9411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16" name="Line"/>
          <p:cNvSpPr/>
          <p:nvPr/>
        </p:nvSpPr>
        <p:spPr>
          <a:xfrm flipH="1" flipV="1">
            <a:off x="8373533" y="4821766"/>
            <a:ext cx="1371601" cy="1642534"/>
          </a:xfrm>
          <a:prstGeom prst="line">
            <a:avLst/>
          </a:prstGeom>
          <a:ln w="88900">
            <a:solidFill>
              <a:srgbClr val="9411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17" name="Line"/>
          <p:cNvSpPr/>
          <p:nvPr/>
        </p:nvSpPr>
        <p:spPr>
          <a:xfrm flipH="1">
            <a:off x="9639300" y="4902200"/>
            <a:ext cx="2201334" cy="1608668"/>
          </a:xfrm>
          <a:prstGeom prst="line">
            <a:avLst/>
          </a:prstGeom>
          <a:ln w="88900">
            <a:solidFill>
              <a:srgbClr val="941100"/>
            </a:solidFill>
            <a:miter lim="400000"/>
            <a:headEnd type="triangle"/>
          </a:ln>
        </p:spPr>
        <p:txBody>
          <a:bodyPr lIns="50800" tIns="50800" rIns="50800" bIns="50800" anchor="ctr"/>
          <a:lstStyle/>
          <a:p>
            <a:pPr algn="l" defTabSz="457200">
              <a:defRPr sz="1200">
                <a:latin typeface="Helvetica"/>
                <a:ea typeface="Helvetica"/>
                <a:cs typeface="Helvetica"/>
                <a:sym typeface="Helvetica"/>
              </a:defRPr>
            </a:pPr>
            <a:endParaRPr/>
          </a:p>
        </p:txBody>
      </p:sp>
      <p:sp>
        <p:nvSpPr>
          <p:cNvPr id="1018" name="Line"/>
          <p:cNvSpPr/>
          <p:nvPr/>
        </p:nvSpPr>
        <p:spPr>
          <a:xfrm>
            <a:off x="8859945" y="846646"/>
            <a:ext cx="3387089" cy="3327401"/>
          </a:xfrm>
          <a:custGeom>
            <a:avLst/>
            <a:gdLst/>
            <a:ahLst/>
            <a:cxnLst>
              <a:cxn ang="0">
                <a:pos x="wd2" y="hd2"/>
              </a:cxn>
              <a:cxn ang="5400000">
                <a:pos x="wd2" y="hd2"/>
              </a:cxn>
              <a:cxn ang="10800000">
                <a:pos x="wd2" y="hd2"/>
              </a:cxn>
              <a:cxn ang="16200000">
                <a:pos x="wd2" y="hd2"/>
              </a:cxn>
            </a:cxnLst>
            <a:rect l="0" t="0" r="r" b="b"/>
            <a:pathLst>
              <a:path w="21600" h="21574" extrusionOk="0">
                <a:moveTo>
                  <a:pt x="21600" y="21574"/>
                </a:moveTo>
                <a:cubicBezTo>
                  <a:pt x="21600" y="21574"/>
                  <a:pt x="20941" y="10748"/>
                  <a:pt x="18745" y="6581"/>
                </a:cubicBezTo>
                <a:cubicBezTo>
                  <a:pt x="17056" y="3375"/>
                  <a:pt x="12892" y="1550"/>
                  <a:pt x="9586" y="655"/>
                </a:cubicBezTo>
                <a:cubicBezTo>
                  <a:pt x="7069" y="-26"/>
                  <a:pt x="1676" y="0"/>
                  <a:pt x="1676" y="0"/>
                </a:cubicBezTo>
                <a:lnTo>
                  <a:pt x="0" y="7"/>
                </a:lnTo>
              </a:path>
            </a:pathLst>
          </a:custGeom>
          <a:ln w="88900">
            <a:solidFill>
              <a:srgbClr val="941100"/>
            </a:solidFill>
            <a:miter lim="400000"/>
            <a:tailEnd type="triangle"/>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019" name="Transition Coverage"/>
          <p:cNvSpPr txBox="1"/>
          <p:nvPr/>
        </p:nvSpPr>
        <p:spPr>
          <a:xfrm>
            <a:off x="571500" y="330199"/>
            <a:ext cx="4650334" cy="7338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4200">
                <a:solidFill>
                  <a:srgbClr val="005493"/>
                </a:solidFill>
              </a:defRPr>
            </a:lvl1pPr>
          </a:lstStyle>
          <a:p>
            <a:r>
              <a:t>Transition Coverage</a:t>
            </a:r>
          </a:p>
        </p:txBody>
      </p:sp>
      <p:sp>
        <p:nvSpPr>
          <p:cNvPr id="1020" name="(from Pezze + Young, “Software Testing and Analysis”, Chapter 14)"/>
          <p:cNvSpPr txBox="1"/>
          <p:nvPr/>
        </p:nvSpPr>
        <p:spPr>
          <a:xfrm>
            <a:off x="559916" y="9209988"/>
            <a:ext cx="4631160"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1200">
                <a:latin typeface="Helvetica"/>
                <a:ea typeface="Helvetica"/>
                <a:cs typeface="Helvetica"/>
                <a:sym typeface="Helvetica"/>
              </a:defRPr>
            </a:lvl1pPr>
          </a:lstStyle>
          <a:p>
            <a:r>
              <a:t>(from Pezze + Young, “Software Testing and Analysis”, Chapter 14)</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ystematic Functional Testing"/>
          <p:cNvSpPr txBox="1">
            <a:spLocks noGrp="1"/>
          </p:cNvSpPr>
          <p:nvPr>
            <p:ph type="title"/>
          </p:nvPr>
        </p:nvSpPr>
        <p:spPr>
          <a:prstGeom prst="rect">
            <a:avLst/>
          </a:prstGeom>
        </p:spPr>
        <p:txBody>
          <a:bodyPr/>
          <a:lstStyle>
            <a:lvl1pPr>
              <a:defRPr>
                <a:solidFill>
                  <a:srgbClr val="005493"/>
                </a:solidFill>
              </a:defRPr>
            </a:lvl1pPr>
          </a:lstStyle>
          <a:p>
            <a:r>
              <a:t>Systematic Functional Testing</a:t>
            </a:r>
          </a:p>
        </p:txBody>
      </p:sp>
      <p:sp>
        <p:nvSpPr>
          <p:cNvPr id="176" name="Slide Number"/>
          <p:cNvSpPr txBox="1">
            <a:spLocks noGrp="1"/>
          </p:cNvSpPr>
          <p:nvPr>
            <p:ph type="sldNum" sz="quarter" idx="2"/>
          </p:nvPr>
        </p:nvSpPr>
        <p:spPr>
          <a:xfrm>
            <a:off x="12367056" y="9199778"/>
            <a:ext cx="213158"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sp>
        <p:nvSpPr>
          <p:cNvPr id="177" name="explores the search space of possible test cases systematically…"/>
          <p:cNvSpPr txBox="1"/>
          <p:nvPr/>
        </p:nvSpPr>
        <p:spPr>
          <a:xfrm>
            <a:off x="571500" y="2222500"/>
            <a:ext cx="11861800" cy="6667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marL="457199" indent="-457199" algn="l">
              <a:spcBef>
                <a:spcPts val="1000"/>
              </a:spcBef>
              <a:buSzPct val="75000"/>
              <a:buFont typeface="Helvetica Neue"/>
              <a:buChar char="•"/>
              <a:defRPr sz="3000"/>
            </a:pPr>
            <a:r>
              <a:t>explores the search space of possible test cases systematically</a:t>
            </a:r>
          </a:p>
          <a:p>
            <a:pPr marL="457199" indent="-457199" algn="l">
              <a:spcBef>
                <a:spcPts val="1000"/>
              </a:spcBef>
              <a:buSzPct val="75000"/>
              <a:buFont typeface="Helvetica Neue"/>
              <a:buChar char="•"/>
              <a:defRPr sz="3000"/>
            </a:pPr>
            <a:endParaRPr/>
          </a:p>
          <a:p>
            <a:pPr marL="457199" indent="-457199" algn="l">
              <a:spcBef>
                <a:spcPts val="1000"/>
              </a:spcBef>
              <a:buSzPct val="75000"/>
              <a:buFont typeface="Helvetica Neue"/>
              <a:buChar char="•"/>
              <a:defRPr sz="3000"/>
            </a:pPr>
            <a:r>
              <a:rPr>
                <a:solidFill>
                  <a:srgbClr val="0433FF"/>
                </a:solidFill>
              </a:rPr>
              <a:t>partition testing</a:t>
            </a:r>
            <a:r>
              <a:t>: a testing method where:</a:t>
            </a:r>
          </a:p>
          <a:p>
            <a:pPr marL="914400" lvl="1" indent="-457200" algn="l">
              <a:spcBef>
                <a:spcPts val="1000"/>
              </a:spcBef>
              <a:buSzPct val="75000"/>
              <a:buFont typeface="Helvetica Neue"/>
              <a:buChar char="-"/>
              <a:defRPr sz="3000"/>
            </a:pPr>
            <a:r>
              <a:t>the input space is separated into “classes” whose union is the entire space</a:t>
            </a:r>
          </a:p>
          <a:p>
            <a:pPr marL="914400" lvl="1" indent="-457200" algn="l">
              <a:spcBef>
                <a:spcPts val="1000"/>
              </a:spcBef>
              <a:buSzPct val="75000"/>
              <a:buFont typeface="Helvetica Neue"/>
              <a:buChar char="-"/>
              <a:defRPr sz="3000"/>
            </a:pPr>
            <a:r>
              <a:t>test cases are developed separately for each “class”</a:t>
            </a:r>
          </a:p>
          <a:p>
            <a:pPr marL="457199" indent="-457199" algn="l">
              <a:spcBef>
                <a:spcPts val="1000"/>
              </a:spcBef>
              <a:buSzPct val="75000"/>
              <a:buFont typeface="Helvetica Neue"/>
              <a:buChar char="•"/>
              <a:defRPr sz="3000"/>
            </a:pPr>
            <a:endParaRPr/>
          </a:p>
          <a:p>
            <a:pPr marL="457199" indent="-457199" algn="l">
              <a:spcBef>
                <a:spcPts val="1000"/>
              </a:spcBef>
              <a:buSzPct val="75000"/>
              <a:buFont typeface="Helvetica Neue"/>
              <a:buChar char="•"/>
              <a:defRPr sz="3000"/>
            </a:pPr>
            <a:r>
              <a:rPr>
                <a:solidFill>
                  <a:srgbClr val="0433FF"/>
                </a:solidFill>
              </a:rPr>
              <a:t>functional testing = specification-based partition testing</a:t>
            </a:r>
            <a:r>
              <a:t>, </a:t>
            </a:r>
          </a:p>
          <a:p>
            <a:pPr marL="914400" lvl="1" indent="-457200" algn="l">
              <a:spcBef>
                <a:spcPts val="1000"/>
              </a:spcBef>
              <a:buSzPct val="75000"/>
              <a:buFont typeface="Helvetica Neue"/>
              <a:buChar char="-"/>
              <a:defRPr sz="3000"/>
            </a:pPr>
            <a:r>
              <a:t>i.e., partition testing where the partitions are determined based on a functional specification</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24" name="State-Based Testing"/>
          <p:cNvSpPr txBox="1">
            <a:spLocks noGrp="1"/>
          </p:cNvSpPr>
          <p:nvPr>
            <p:ph type="title"/>
          </p:nvPr>
        </p:nvSpPr>
        <p:spPr>
          <a:prstGeom prst="rect">
            <a:avLst/>
          </a:prstGeom>
        </p:spPr>
        <p:txBody>
          <a:bodyPr/>
          <a:lstStyle>
            <a:lvl1pPr>
              <a:defRPr>
                <a:solidFill>
                  <a:srgbClr val="005493"/>
                </a:solidFill>
              </a:defRPr>
            </a:lvl1pPr>
          </a:lstStyle>
          <a:p>
            <a:r>
              <a:t>State-Based Testing</a:t>
            </a:r>
          </a:p>
        </p:txBody>
      </p:sp>
      <p:sp>
        <p:nvSpPr>
          <p:cNvPr id="1025" name="Protocols (e.g., network communication)…"/>
          <p:cNvSpPr txBox="1">
            <a:spLocks noGrp="1"/>
          </p:cNvSpPr>
          <p:nvPr>
            <p:ph type="body" idx="1"/>
          </p:nvPr>
        </p:nvSpPr>
        <p:spPr>
          <a:prstGeom prst="rect">
            <a:avLst/>
          </a:prstGeom>
        </p:spPr>
        <p:txBody>
          <a:bodyPr/>
          <a:lstStyle/>
          <a:p>
            <a:pPr>
              <a:defRPr>
                <a:solidFill>
                  <a:srgbClr val="000000"/>
                </a:solidFill>
              </a:defRPr>
            </a:pPr>
            <a:r>
              <a:t>Protocols (e.g., network communication)</a:t>
            </a:r>
          </a:p>
          <a:p>
            <a:pPr>
              <a:defRPr>
                <a:solidFill>
                  <a:srgbClr val="000000"/>
                </a:solidFill>
              </a:defRPr>
            </a:pPr>
            <a:r>
              <a:t>GUIs (sequences of interactions)</a:t>
            </a:r>
          </a:p>
          <a:p>
            <a:pPr>
              <a:defRPr>
                <a:solidFill>
                  <a:srgbClr val="000000"/>
                </a:solidFill>
              </a:defRPr>
            </a:pPr>
            <a:r>
              <a:t>Objects (methods and states)</a:t>
            </a:r>
          </a:p>
        </p:txBody>
      </p:sp>
      <p:sp>
        <p:nvSpPr>
          <p:cNvPr id="1026"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20</a:t>
            </a:fld>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30"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21</a:t>
            </a:fld>
            <a:endParaRPr/>
          </a:p>
        </p:txBody>
      </p:sp>
      <p:pic>
        <p:nvPicPr>
          <p:cNvPr id="1031" name="image.pdf" descr="image.pdf"/>
          <p:cNvPicPr>
            <a:picLocks/>
          </p:cNvPicPr>
          <p:nvPr/>
        </p:nvPicPr>
        <p:blipFill>
          <a:blip r:embed="rId3"/>
          <a:stretch>
            <a:fillRect/>
          </a:stretch>
        </p:blipFill>
        <p:spPr>
          <a:xfrm>
            <a:off x="1233487" y="1063625"/>
            <a:ext cx="11544302" cy="9359900"/>
          </a:xfrm>
          <a:prstGeom prst="rect">
            <a:avLst/>
          </a:prstGeom>
          <a:ln w="12700">
            <a:miter lim="400000"/>
          </a:ln>
        </p:spPr>
      </p:pic>
      <p:sp>
        <p:nvSpPr>
          <p:cNvPr id="1032" name="Account States"/>
          <p:cNvSpPr txBox="1"/>
          <p:nvPr/>
        </p:nvSpPr>
        <p:spPr>
          <a:xfrm>
            <a:off x="909169" y="3884655"/>
            <a:ext cx="3641676" cy="7338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4200">
                <a:solidFill>
                  <a:srgbClr val="005493"/>
                </a:solidFill>
              </a:defRPr>
            </a:lvl1pPr>
          </a:lstStyle>
          <a:p>
            <a:r>
              <a:t>Account States</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22</a:t>
            </a:fld>
            <a:endParaRPr/>
          </a:p>
        </p:txBody>
      </p:sp>
      <p:pic>
        <p:nvPicPr>
          <p:cNvPr id="1037" name="Image" descr="Image"/>
          <p:cNvPicPr>
            <a:picLocks noChangeAspect="1"/>
          </p:cNvPicPr>
          <p:nvPr/>
        </p:nvPicPr>
        <p:blipFill>
          <a:blip r:embed="rId3"/>
          <a:stretch>
            <a:fillRect/>
          </a:stretch>
        </p:blipFill>
        <p:spPr>
          <a:xfrm>
            <a:off x="560554" y="601337"/>
            <a:ext cx="6909744" cy="8550926"/>
          </a:xfrm>
          <a:prstGeom prst="rect">
            <a:avLst/>
          </a:prstGeom>
          <a:ln w="12700">
            <a:miter lim="400000"/>
          </a:ln>
        </p:spPr>
      </p:pic>
      <p:sp>
        <p:nvSpPr>
          <p:cNvPr id="1038" name="from Pezze + Young, “Software Testing and Analysis”, Chapter 14"/>
          <p:cNvSpPr txBox="1"/>
          <p:nvPr/>
        </p:nvSpPr>
        <p:spPr>
          <a:xfrm>
            <a:off x="5519046" y="9370666"/>
            <a:ext cx="4529659" cy="27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1200">
                <a:latin typeface="Helvetica"/>
                <a:ea typeface="Helvetica"/>
                <a:cs typeface="Helvetica"/>
                <a:sym typeface="Helvetica"/>
              </a:defRPr>
            </a:lvl1pPr>
          </a:lstStyle>
          <a:p>
            <a:r>
              <a:t>from Pezze + Young, “Software Testing and Analysis”, Chapter 14</a:t>
            </a:r>
          </a:p>
        </p:txBody>
      </p:sp>
      <p:sp>
        <p:nvSpPr>
          <p:cNvPr id="1039" name="Example: Discounts"/>
          <p:cNvSpPr txBox="1"/>
          <p:nvPr/>
        </p:nvSpPr>
        <p:spPr>
          <a:xfrm>
            <a:off x="7886801" y="2267224"/>
            <a:ext cx="4667937" cy="7338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defRPr sz="4200">
                <a:solidFill>
                  <a:srgbClr val="005493"/>
                </a:solidFill>
              </a:defRPr>
            </a:lvl1pPr>
          </a:lstStyle>
          <a:p>
            <a:r>
              <a:t>Example: Discounts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3" name="Decision Tables"/>
          <p:cNvSpPr txBox="1">
            <a:spLocks noGrp="1"/>
          </p:cNvSpPr>
          <p:nvPr>
            <p:ph type="title"/>
          </p:nvPr>
        </p:nvSpPr>
        <p:spPr>
          <a:prstGeom prst="rect">
            <a:avLst/>
          </a:prstGeom>
        </p:spPr>
        <p:txBody>
          <a:bodyPr/>
          <a:lstStyle>
            <a:lvl1pPr>
              <a:defRPr>
                <a:solidFill>
                  <a:srgbClr val="005493"/>
                </a:solidFill>
              </a:defRPr>
            </a:lvl1pPr>
          </a:lstStyle>
          <a:p>
            <a:r>
              <a:t>Decision Tables</a:t>
            </a:r>
          </a:p>
        </p:txBody>
      </p:sp>
      <p:sp>
        <p:nvSpPr>
          <p:cNvPr id="104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graphicFrame>
        <p:nvGraphicFramePr>
          <p:cNvPr id="1045" name="Table"/>
          <p:cNvGraphicFramePr/>
          <p:nvPr>
            <p:extLst>
              <p:ext uri="{D42A27DB-BD31-4B8C-83A1-F6EECF244321}">
                <p14:modId xmlns:p14="http://schemas.microsoft.com/office/powerpoint/2010/main" val="1332825384"/>
              </p:ext>
            </p:extLst>
          </p:nvPr>
        </p:nvGraphicFramePr>
        <p:xfrm>
          <a:off x="700616" y="2184399"/>
          <a:ext cx="11595101" cy="6950004"/>
        </p:xfrm>
        <a:graphic>
          <a:graphicData uri="http://schemas.openxmlformats.org/drawingml/2006/table">
            <a:tbl>
              <a:tblPr firstRow="1" firstCol="1" lastRow="1">
                <a:tableStyleId>{4C3C2611-4C71-4FC5-86AE-919BDF0F9419}</a:tableStyleId>
              </a:tblPr>
              <a:tblGrid>
                <a:gridCol w="2776053">
                  <a:extLst>
                    <a:ext uri="{9D8B030D-6E8A-4147-A177-3AD203B41FA5}">
                      <a16:colId xmlns:a16="http://schemas.microsoft.com/office/drawing/2014/main" val="20000"/>
                    </a:ext>
                  </a:extLst>
                </a:gridCol>
                <a:gridCol w="1102381">
                  <a:extLst>
                    <a:ext uri="{9D8B030D-6E8A-4147-A177-3AD203B41FA5}">
                      <a16:colId xmlns:a16="http://schemas.microsoft.com/office/drawing/2014/main" val="20001"/>
                    </a:ext>
                  </a:extLst>
                </a:gridCol>
                <a:gridCol w="1102381">
                  <a:extLst>
                    <a:ext uri="{9D8B030D-6E8A-4147-A177-3AD203B41FA5}">
                      <a16:colId xmlns:a16="http://schemas.microsoft.com/office/drawing/2014/main" val="20002"/>
                    </a:ext>
                  </a:extLst>
                </a:gridCol>
                <a:gridCol w="1102381">
                  <a:extLst>
                    <a:ext uri="{9D8B030D-6E8A-4147-A177-3AD203B41FA5}">
                      <a16:colId xmlns:a16="http://schemas.microsoft.com/office/drawing/2014/main" val="20003"/>
                    </a:ext>
                  </a:extLst>
                </a:gridCol>
                <a:gridCol w="1102381">
                  <a:extLst>
                    <a:ext uri="{9D8B030D-6E8A-4147-A177-3AD203B41FA5}">
                      <a16:colId xmlns:a16="http://schemas.microsoft.com/office/drawing/2014/main" val="20004"/>
                    </a:ext>
                  </a:extLst>
                </a:gridCol>
                <a:gridCol w="1102381">
                  <a:extLst>
                    <a:ext uri="{9D8B030D-6E8A-4147-A177-3AD203B41FA5}">
                      <a16:colId xmlns:a16="http://schemas.microsoft.com/office/drawing/2014/main" val="20005"/>
                    </a:ext>
                  </a:extLst>
                </a:gridCol>
                <a:gridCol w="1102381">
                  <a:extLst>
                    <a:ext uri="{9D8B030D-6E8A-4147-A177-3AD203B41FA5}">
                      <a16:colId xmlns:a16="http://schemas.microsoft.com/office/drawing/2014/main" val="20006"/>
                    </a:ext>
                  </a:extLst>
                </a:gridCol>
                <a:gridCol w="1102381">
                  <a:extLst>
                    <a:ext uri="{9D8B030D-6E8A-4147-A177-3AD203B41FA5}">
                      <a16:colId xmlns:a16="http://schemas.microsoft.com/office/drawing/2014/main" val="20007"/>
                    </a:ext>
                  </a:extLst>
                </a:gridCol>
                <a:gridCol w="1102381">
                  <a:extLst>
                    <a:ext uri="{9D8B030D-6E8A-4147-A177-3AD203B41FA5}">
                      <a16:colId xmlns:a16="http://schemas.microsoft.com/office/drawing/2014/main" val="20008"/>
                    </a:ext>
                  </a:extLst>
                </a:gridCol>
              </a:tblGrid>
              <a:tr h="962662">
                <a:tc>
                  <a:txBody>
                    <a:bodyPr/>
                    <a:lstStyle/>
                    <a:p>
                      <a:pPr algn="ctr" defTabSz="914400">
                        <a:tabLst>
                          <a:tab pos="914400" algn="l"/>
                        </a:tabLst>
                        <a:defRPr sz="4000">
                          <a:effectLst>
                            <a:outerShdw blurRad="25400" dist="25400" dir="5400000" rotWithShape="0">
                              <a:srgbClr val="000000">
                                <a:alpha val="60000"/>
                              </a:srgbClr>
                            </a:outerShdw>
                          </a:effectLst>
                          <a:latin typeface="Gill Sans"/>
                          <a:ea typeface="Gill Sans"/>
                          <a:cs typeface="Gill Sans"/>
                          <a:sym typeface="Gill San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gridSpan="2">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gridSpan="6">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Individual</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 account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1"/>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2"/>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3"/>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scheduled price</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4"/>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5"/>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extLst>
                  <a:ext uri="{0D108BD9-81ED-4DB2-BD59-A6C34878D82A}">
                    <a16:rowId xmlns:a16="http://schemas.microsoft.com/office/drawing/2014/main" val="10006"/>
                  </a:ext>
                </a:extLst>
              </a:tr>
              <a:tr h="872351">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Out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Edu 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No</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a:t>
                      </a:r>
                      <a:r>
                        <a:rPr lang="en-US" sz="2200" dirty="0">
                          <a:latin typeface="Gill Sans"/>
                          <a:ea typeface="Gill Sans"/>
                          <a:cs typeface="Gill Sans"/>
                          <a:sym typeface="Gill Sans"/>
                        </a:rPr>
                        <a:t> </a:t>
                      </a:r>
                      <a:r>
                        <a:rPr sz="2200" dirty="0">
                          <a:latin typeface="Gill Sans"/>
                          <a:ea typeface="Gill Sans"/>
                          <a:cs typeface="Gill Sans"/>
                          <a:sym typeface="Gill Sans"/>
                        </a:rPr>
                        <a:t>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Tier 1</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Tier 2</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extLst>
                  <a:ext uri="{0D108BD9-81ED-4DB2-BD59-A6C34878D82A}">
                    <a16:rowId xmlns:a16="http://schemas.microsoft.com/office/drawing/2014/main" val="10007"/>
                  </a:ext>
                </a:extLst>
              </a:tr>
            </a:tbl>
          </a:graphicData>
        </a:graphic>
      </p:graphicFrame>
      <p:sp>
        <p:nvSpPr>
          <p:cNvPr id="1046" name="(from Pezze + Young, “Software Testing and Analysis”, Chapter 14)"/>
          <p:cNvSpPr txBox="1"/>
          <p:nvPr/>
        </p:nvSpPr>
        <p:spPr>
          <a:xfrm>
            <a:off x="5861000" y="9385169"/>
            <a:ext cx="5612570" cy="317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457200">
              <a:defRPr sz="1400">
                <a:latin typeface="Helvetica"/>
                <a:ea typeface="Helvetica"/>
                <a:cs typeface="Helvetica"/>
                <a:sym typeface="Helvetica"/>
              </a:defRPr>
            </a:lvl1pPr>
          </a:lstStyle>
          <a:p>
            <a:r>
              <a:t>(from Pezze + Young, “Software Testing and Analysis”, Chapter 14)</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50" name="Condition Coverage"/>
          <p:cNvSpPr txBox="1">
            <a:spLocks noGrp="1"/>
          </p:cNvSpPr>
          <p:nvPr>
            <p:ph type="title"/>
          </p:nvPr>
        </p:nvSpPr>
        <p:spPr>
          <a:prstGeom prst="rect">
            <a:avLst/>
          </a:prstGeom>
        </p:spPr>
        <p:txBody>
          <a:bodyPr/>
          <a:lstStyle>
            <a:lvl1pPr>
              <a:defRPr>
                <a:solidFill>
                  <a:srgbClr val="005493"/>
                </a:solidFill>
              </a:defRPr>
            </a:lvl1pPr>
          </a:lstStyle>
          <a:p>
            <a:r>
              <a:t>Condition Coverage</a:t>
            </a:r>
          </a:p>
        </p:txBody>
      </p:sp>
      <p:sp>
        <p:nvSpPr>
          <p:cNvPr id="1051" name="Basic criterion: Test every column…"/>
          <p:cNvSpPr txBox="1">
            <a:spLocks noGrp="1"/>
          </p:cNvSpPr>
          <p:nvPr>
            <p:ph type="body" idx="1"/>
          </p:nvPr>
        </p:nvSpPr>
        <p:spPr>
          <a:prstGeom prst="rect">
            <a:avLst/>
          </a:prstGeom>
        </p:spPr>
        <p:txBody>
          <a:bodyPr/>
          <a:lstStyle/>
          <a:p>
            <a:pPr>
              <a:spcBef>
                <a:spcPts val="1000"/>
              </a:spcBef>
              <a:defRPr sz="3400">
                <a:solidFill>
                  <a:srgbClr val="000000"/>
                </a:solidFill>
              </a:defRPr>
            </a:pPr>
            <a:r>
              <a:rPr>
                <a:solidFill>
                  <a:srgbClr val="0433FF"/>
                </a:solidFill>
              </a:rPr>
              <a:t>Basic criterion</a:t>
            </a:r>
            <a:r>
              <a:t>: Test every column</a:t>
            </a:r>
          </a:p>
          <a:p>
            <a:pPr lvl="1">
              <a:spcBef>
                <a:spcPts val="1000"/>
              </a:spcBef>
              <a:buChar char="-"/>
              <a:defRPr sz="3400">
                <a:solidFill>
                  <a:srgbClr val="000000"/>
                </a:solidFill>
              </a:defRPr>
            </a:pPr>
            <a:r>
              <a:t>“Don’t care” entries (–) can take arbitrary values</a:t>
            </a:r>
          </a:p>
          <a:p>
            <a:pPr>
              <a:spcBef>
                <a:spcPts val="1000"/>
              </a:spcBef>
              <a:defRPr sz="3400">
                <a:solidFill>
                  <a:srgbClr val="000000"/>
                </a:solidFill>
              </a:defRPr>
            </a:pPr>
            <a:endParaRPr/>
          </a:p>
          <a:p>
            <a:pPr>
              <a:spcBef>
                <a:spcPts val="1000"/>
              </a:spcBef>
              <a:defRPr sz="3400">
                <a:solidFill>
                  <a:srgbClr val="000000"/>
                </a:solidFill>
              </a:defRPr>
            </a:pPr>
            <a:r>
              <a:rPr>
                <a:solidFill>
                  <a:srgbClr val="0433FF"/>
                </a:solidFill>
              </a:rPr>
              <a:t>Compound criterion</a:t>
            </a:r>
            <a:r>
              <a:t>: Test every combination</a:t>
            </a:r>
          </a:p>
          <a:p>
            <a:pPr lvl="1">
              <a:spcBef>
                <a:spcPts val="1000"/>
              </a:spcBef>
              <a:buChar char="-"/>
              <a:defRPr sz="3400">
                <a:solidFill>
                  <a:srgbClr val="000000"/>
                </a:solidFill>
              </a:defRPr>
            </a:pPr>
            <a:r>
              <a:t>Requires 2</a:t>
            </a:r>
            <a:r>
              <a:rPr i="1" baseline="31999">
                <a:latin typeface="Helvetica Neue"/>
                <a:ea typeface="Helvetica Neue"/>
                <a:cs typeface="Helvetica Neue"/>
                <a:sym typeface="Helvetica Neue"/>
              </a:rPr>
              <a:t>n</a:t>
            </a:r>
            <a:r>
              <a:t> tests for </a:t>
            </a:r>
            <a:r>
              <a:rPr i="1">
                <a:latin typeface="Helvetica Neue"/>
                <a:ea typeface="Helvetica Neue"/>
                <a:cs typeface="Helvetica Neue"/>
                <a:sym typeface="Helvetica Neue"/>
              </a:rPr>
              <a:t>n</a:t>
            </a:r>
            <a:r>
              <a:t> conditions and is unrealistic</a:t>
            </a:r>
          </a:p>
          <a:p>
            <a:pPr>
              <a:spcBef>
                <a:spcPts val="1000"/>
              </a:spcBef>
              <a:defRPr sz="3400">
                <a:solidFill>
                  <a:srgbClr val="000000"/>
                </a:solidFill>
              </a:defRPr>
            </a:pPr>
            <a:endParaRPr/>
          </a:p>
          <a:p>
            <a:pPr>
              <a:spcBef>
                <a:spcPts val="1000"/>
              </a:spcBef>
              <a:defRPr sz="3400">
                <a:solidFill>
                  <a:srgbClr val="000000"/>
                </a:solidFill>
              </a:defRPr>
            </a:pPr>
            <a:r>
              <a:rPr>
                <a:solidFill>
                  <a:srgbClr val="0433FF"/>
                </a:solidFill>
              </a:rPr>
              <a:t>Modified Condition Decision Criterion (MCDC)</a:t>
            </a:r>
            <a:r>
              <a:t>: like basic criterion, but additionally, modify each T/F value at least once</a:t>
            </a:r>
          </a:p>
        </p:txBody>
      </p:sp>
      <p:sp>
        <p:nvSpPr>
          <p:cNvPr id="1052"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54" name="MCDC Coverage"/>
          <p:cNvSpPr txBox="1">
            <a:spLocks noGrp="1"/>
          </p:cNvSpPr>
          <p:nvPr>
            <p:ph type="title"/>
          </p:nvPr>
        </p:nvSpPr>
        <p:spPr>
          <a:prstGeom prst="rect">
            <a:avLst/>
          </a:prstGeom>
        </p:spPr>
        <p:txBody>
          <a:bodyPr/>
          <a:lstStyle>
            <a:lvl1pPr>
              <a:defRPr>
                <a:solidFill>
                  <a:srgbClr val="005493"/>
                </a:solidFill>
              </a:defRPr>
            </a:lvl1pPr>
          </a:lstStyle>
          <a:p>
            <a:r>
              <a:t>MCDC Coverage</a:t>
            </a:r>
          </a:p>
        </p:txBody>
      </p:sp>
      <p:sp>
        <p:nvSpPr>
          <p:cNvPr id="1055" name="each column in the table represents a test case…"/>
          <p:cNvSpPr txBox="1">
            <a:spLocks noGrp="1"/>
          </p:cNvSpPr>
          <p:nvPr>
            <p:ph type="body" idx="1"/>
          </p:nvPr>
        </p:nvSpPr>
        <p:spPr>
          <a:prstGeom prst="rect">
            <a:avLst/>
          </a:prstGeom>
        </p:spPr>
        <p:txBody>
          <a:bodyPr/>
          <a:lstStyle/>
          <a:p>
            <a:pPr>
              <a:spcBef>
                <a:spcPts val="1000"/>
              </a:spcBef>
              <a:defRPr sz="3200">
                <a:solidFill>
                  <a:srgbClr val="000000"/>
                </a:solidFill>
              </a:defRPr>
            </a:pPr>
            <a:r>
              <a:t>each column in the table represents a test case</a:t>
            </a:r>
          </a:p>
          <a:p>
            <a:pPr>
              <a:spcBef>
                <a:spcPts val="1000"/>
              </a:spcBef>
              <a:defRPr sz="3200">
                <a:solidFill>
                  <a:srgbClr val="000000"/>
                </a:solidFill>
              </a:defRPr>
            </a:pPr>
            <a:endParaRPr/>
          </a:p>
          <a:p>
            <a:pPr>
              <a:spcBef>
                <a:spcPts val="1000"/>
              </a:spcBef>
              <a:defRPr sz="3200">
                <a:solidFill>
                  <a:srgbClr val="000000"/>
                </a:solidFill>
              </a:defRPr>
            </a:pPr>
            <a:r>
              <a:t>create new test cases by varying one value</a:t>
            </a:r>
          </a:p>
          <a:p>
            <a:pPr lvl="1">
              <a:spcBef>
                <a:spcPts val="1000"/>
              </a:spcBef>
              <a:buChar char="-"/>
              <a:defRPr sz="3200">
                <a:solidFill>
                  <a:srgbClr val="000000"/>
                </a:solidFill>
              </a:defRPr>
            </a:pPr>
            <a:r>
              <a:t>if the resulting column matches an existing column, merge the generated test case with the one for that column</a:t>
            </a:r>
          </a:p>
          <a:p>
            <a:pPr lvl="1">
              <a:spcBef>
                <a:spcPts val="1000"/>
              </a:spcBef>
              <a:buChar char="-"/>
              <a:defRPr sz="3200">
                <a:solidFill>
                  <a:srgbClr val="000000"/>
                </a:solidFill>
              </a:defRPr>
            </a:pPr>
            <a:r>
              <a:t>otherwise, it becomes a new test case</a:t>
            </a:r>
          </a:p>
          <a:p>
            <a:pPr lvl="1">
              <a:spcBef>
                <a:spcPts val="1000"/>
              </a:spcBef>
              <a:buChar char="-"/>
              <a:defRPr sz="3200">
                <a:solidFill>
                  <a:srgbClr val="000000"/>
                </a:solidFill>
              </a:defRPr>
            </a:pPr>
            <a:endParaRPr/>
          </a:p>
          <a:p>
            <a:pPr>
              <a:spcBef>
                <a:spcPts val="1000"/>
              </a:spcBef>
              <a:defRPr sz="3200">
                <a:solidFill>
                  <a:srgbClr val="000000"/>
                </a:solidFill>
              </a:defRPr>
            </a:pPr>
            <a:r>
              <a:t>applying this approach to our example yields 78 new columns</a:t>
            </a:r>
          </a:p>
          <a:p>
            <a:pPr lvl="1">
              <a:spcBef>
                <a:spcPts val="1000"/>
              </a:spcBef>
              <a:buChar char="-"/>
              <a:defRPr sz="3200">
                <a:solidFill>
                  <a:srgbClr val="000000"/>
                </a:solidFill>
              </a:defRPr>
            </a:pPr>
            <a:r>
              <a:t>21 of which can be merged with columns already in the table</a:t>
            </a:r>
          </a:p>
        </p:txBody>
      </p:sp>
      <p:sp>
        <p:nvSpPr>
          <p:cNvPr id="1056"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25</a:t>
            </a:fld>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60" name="MCDC Criterion"/>
          <p:cNvSpPr txBox="1">
            <a:spLocks noGrp="1"/>
          </p:cNvSpPr>
          <p:nvPr>
            <p:ph type="title"/>
          </p:nvPr>
        </p:nvSpPr>
        <p:spPr>
          <a:prstGeom prst="rect">
            <a:avLst/>
          </a:prstGeom>
        </p:spPr>
        <p:txBody>
          <a:bodyPr/>
          <a:lstStyle>
            <a:lvl1pPr>
              <a:defRPr>
                <a:solidFill>
                  <a:srgbClr val="005493"/>
                </a:solidFill>
              </a:defRPr>
            </a:lvl1pPr>
          </a:lstStyle>
          <a:p>
            <a:r>
              <a:t>MCDC Criterion</a:t>
            </a:r>
          </a:p>
        </p:txBody>
      </p:sp>
      <p:sp>
        <p:nvSpPr>
          <p:cNvPr id="1061"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26</a:t>
            </a:fld>
            <a:endParaRPr/>
          </a:p>
        </p:txBody>
      </p:sp>
      <p:graphicFrame>
        <p:nvGraphicFramePr>
          <p:cNvPr id="1062" name="Table"/>
          <p:cNvGraphicFramePr/>
          <p:nvPr>
            <p:extLst>
              <p:ext uri="{D42A27DB-BD31-4B8C-83A1-F6EECF244321}">
                <p14:modId xmlns:p14="http://schemas.microsoft.com/office/powerpoint/2010/main" val="1402329527"/>
              </p:ext>
            </p:extLst>
          </p:nvPr>
        </p:nvGraphicFramePr>
        <p:xfrm>
          <a:off x="700616" y="2184399"/>
          <a:ext cx="11595101" cy="6950004"/>
        </p:xfrm>
        <a:graphic>
          <a:graphicData uri="http://schemas.openxmlformats.org/drawingml/2006/table">
            <a:tbl>
              <a:tblPr firstRow="1" firstCol="1" lastRow="1">
                <a:tableStyleId>{4C3C2611-4C71-4FC5-86AE-919BDF0F9419}</a:tableStyleId>
              </a:tblPr>
              <a:tblGrid>
                <a:gridCol w="2776053">
                  <a:extLst>
                    <a:ext uri="{9D8B030D-6E8A-4147-A177-3AD203B41FA5}">
                      <a16:colId xmlns:a16="http://schemas.microsoft.com/office/drawing/2014/main" val="20000"/>
                    </a:ext>
                  </a:extLst>
                </a:gridCol>
                <a:gridCol w="1102381">
                  <a:extLst>
                    <a:ext uri="{9D8B030D-6E8A-4147-A177-3AD203B41FA5}">
                      <a16:colId xmlns:a16="http://schemas.microsoft.com/office/drawing/2014/main" val="20001"/>
                    </a:ext>
                  </a:extLst>
                </a:gridCol>
                <a:gridCol w="1102381">
                  <a:extLst>
                    <a:ext uri="{9D8B030D-6E8A-4147-A177-3AD203B41FA5}">
                      <a16:colId xmlns:a16="http://schemas.microsoft.com/office/drawing/2014/main" val="20002"/>
                    </a:ext>
                  </a:extLst>
                </a:gridCol>
                <a:gridCol w="1102381">
                  <a:extLst>
                    <a:ext uri="{9D8B030D-6E8A-4147-A177-3AD203B41FA5}">
                      <a16:colId xmlns:a16="http://schemas.microsoft.com/office/drawing/2014/main" val="20003"/>
                    </a:ext>
                  </a:extLst>
                </a:gridCol>
                <a:gridCol w="1102381">
                  <a:extLst>
                    <a:ext uri="{9D8B030D-6E8A-4147-A177-3AD203B41FA5}">
                      <a16:colId xmlns:a16="http://schemas.microsoft.com/office/drawing/2014/main" val="20004"/>
                    </a:ext>
                  </a:extLst>
                </a:gridCol>
                <a:gridCol w="1102381">
                  <a:extLst>
                    <a:ext uri="{9D8B030D-6E8A-4147-A177-3AD203B41FA5}">
                      <a16:colId xmlns:a16="http://schemas.microsoft.com/office/drawing/2014/main" val="20005"/>
                    </a:ext>
                  </a:extLst>
                </a:gridCol>
                <a:gridCol w="1102381">
                  <a:extLst>
                    <a:ext uri="{9D8B030D-6E8A-4147-A177-3AD203B41FA5}">
                      <a16:colId xmlns:a16="http://schemas.microsoft.com/office/drawing/2014/main" val="20006"/>
                    </a:ext>
                  </a:extLst>
                </a:gridCol>
                <a:gridCol w="1102381">
                  <a:extLst>
                    <a:ext uri="{9D8B030D-6E8A-4147-A177-3AD203B41FA5}">
                      <a16:colId xmlns:a16="http://schemas.microsoft.com/office/drawing/2014/main" val="20007"/>
                    </a:ext>
                  </a:extLst>
                </a:gridCol>
                <a:gridCol w="1102381">
                  <a:extLst>
                    <a:ext uri="{9D8B030D-6E8A-4147-A177-3AD203B41FA5}">
                      <a16:colId xmlns:a16="http://schemas.microsoft.com/office/drawing/2014/main" val="20008"/>
                    </a:ext>
                  </a:extLst>
                </a:gridCol>
              </a:tblGrid>
              <a:tr h="962662">
                <a:tc>
                  <a:txBody>
                    <a:bodyPr/>
                    <a:lstStyle/>
                    <a:p>
                      <a:pPr algn="ctr" defTabSz="914400">
                        <a:tabLst>
                          <a:tab pos="914400" algn="l"/>
                        </a:tabLst>
                        <a:defRPr sz="4000">
                          <a:effectLst>
                            <a:outerShdw blurRad="25400" dist="25400" dir="5400000" rotWithShape="0">
                              <a:srgbClr val="000000">
                                <a:alpha val="60000"/>
                              </a:srgbClr>
                            </a:outerShdw>
                          </a:effectLst>
                          <a:latin typeface="Gill Sans"/>
                          <a:ea typeface="Gill Sans"/>
                          <a:cs typeface="Gill Sans"/>
                          <a:sym typeface="Gill San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gridSpan="2">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gridSpan="6">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Individual</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 account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1"/>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2"/>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3"/>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scheduled price</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4"/>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5"/>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dirty="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extLst>
                  <a:ext uri="{0D108BD9-81ED-4DB2-BD59-A6C34878D82A}">
                    <a16:rowId xmlns:a16="http://schemas.microsoft.com/office/drawing/2014/main" val="10006"/>
                  </a:ext>
                </a:extLst>
              </a:tr>
              <a:tr h="872351">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Out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Edu 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No</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a:t>
                      </a:r>
                      <a:r>
                        <a:rPr lang="en-US" sz="2200" dirty="0">
                          <a:latin typeface="Gill Sans"/>
                          <a:ea typeface="Gill Sans"/>
                          <a:cs typeface="Gill Sans"/>
                          <a:sym typeface="Gill Sans"/>
                        </a:rPr>
                        <a:t> </a:t>
                      </a:r>
                      <a:r>
                        <a:rPr sz="2200" dirty="0">
                          <a:latin typeface="Gill Sans"/>
                          <a:ea typeface="Gill Sans"/>
                          <a:cs typeface="Gill Sans"/>
                          <a:sym typeface="Gill Sans"/>
                        </a:rPr>
                        <a:t>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Tier 1</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Tier 2</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extLst>
                  <a:ext uri="{0D108BD9-81ED-4DB2-BD59-A6C34878D82A}">
                    <a16:rowId xmlns:a16="http://schemas.microsoft.com/office/drawing/2014/main" val="10007"/>
                  </a:ext>
                </a:extLst>
              </a:tr>
            </a:tbl>
          </a:graphicData>
        </a:graphic>
      </p:graphicFrame>
      <p:sp>
        <p:nvSpPr>
          <p:cNvPr id="1063" name="F"/>
          <p:cNvSpPr/>
          <p:nvPr/>
        </p:nvSpPr>
        <p:spPr>
          <a:xfrm>
            <a:off x="3467100" y="3136900"/>
            <a:ext cx="1104900" cy="838200"/>
          </a:xfrm>
          <a:prstGeom prst="rect">
            <a:avLst/>
          </a:prstGeom>
          <a:solidFill>
            <a:srgbClr val="FF2600"/>
          </a:solidFill>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F</a:t>
            </a:r>
          </a:p>
        </p:txBody>
      </p:sp>
      <p:sp>
        <p:nvSpPr>
          <p:cNvPr id="1064" name="Rectangle"/>
          <p:cNvSpPr/>
          <p:nvPr/>
        </p:nvSpPr>
        <p:spPr>
          <a:xfrm>
            <a:off x="5702300" y="3149600"/>
            <a:ext cx="1054100" cy="5918200"/>
          </a:xfrm>
          <a:prstGeom prst="rect">
            <a:avLst/>
          </a:prstGeom>
          <a:ln w="50800">
            <a:solidFill>
              <a:srgbClr val="FF26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9" presetClass="entr" presetSubtype="10" fill="hold" grpId="1" nodeType="clickEffect">
                                  <p:stCondLst>
                                    <p:cond delay="0"/>
                                  </p:stCondLst>
                                  <p:iterate>
                                    <p:tmAbs val="0"/>
                                  </p:iterate>
                                  <p:childTnLst>
                                    <p:set>
                                      <p:cBhvr>
                                        <p:cTn id="6" fill="hold"/>
                                        <p:tgtEl>
                                          <p:spTgt spid="1063"/>
                                        </p:tgtEl>
                                        <p:attrNameLst>
                                          <p:attrName>style.visibility</p:attrName>
                                        </p:attrNameLst>
                                      </p:cBhvr>
                                      <p:to>
                                        <p:strVal val="visible"/>
                                      </p:to>
                                    </p:set>
                                    <p:anim calcmode="lin" valueType="num">
                                      <p:cBhvr>
                                        <p:cTn id="7" dur="1000" fill="hold"/>
                                        <p:tgtEl>
                                          <p:spTgt spid="1063"/>
                                        </p:tgtEl>
                                        <p:attrNameLst>
                                          <p:attrName>ppt_w</p:attrName>
                                        </p:attrNameLst>
                                      </p:cBhvr>
                                      <p:tavLst>
                                        <p:tav tm="0" fmla="#ppt_w*sin(2.5*pi*$)">
                                          <p:val>
                                            <p:fltVal val="0"/>
                                          </p:val>
                                        </p:tav>
                                        <p:tav tm="100000">
                                          <p:val>
                                            <p:fltVal val="1"/>
                                          </p:val>
                                        </p:tav>
                                      </p:tavLst>
                                    </p:anim>
                                    <p:anim calcmode="lin" valueType="num">
                                      <p:cBhvr>
                                        <p:cTn id="8" dur="1000" fill="hold"/>
                                        <p:tgtEl>
                                          <p:spTgt spid="1063"/>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fill="hold" grpId="2" nodeType="clickEffect">
                                  <p:stCondLst>
                                    <p:cond delay="0"/>
                                  </p:stCondLst>
                                  <p:iterate>
                                    <p:tmAbs val="0"/>
                                  </p:iterate>
                                  <p:childTnLst>
                                    <p:set>
                                      <p:cBhvr>
                                        <p:cTn id="12" fill="hold"/>
                                        <p:tgtEl>
                                          <p:spTgt spid="1064"/>
                                        </p:tgtEl>
                                        <p:attrNameLst>
                                          <p:attrName>style.visibility</p:attrName>
                                        </p:attrNameLst>
                                      </p:cBhvr>
                                      <p:to>
                                        <p:strVal val="visible"/>
                                      </p:to>
                                    </p:set>
                                    <p:animEffect transition="in" filter="fade">
                                      <p:cBhvr>
                                        <p:cTn id="13" dur="1000"/>
                                        <p:tgtEl>
                                          <p:spTgt spid="10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3" grpId="1" animBg="1" advAuto="0"/>
      <p:bldP spid="1064" grpId="2" animBg="1" advAuto="0"/>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68" name="MCDC Criterion"/>
          <p:cNvSpPr txBox="1">
            <a:spLocks noGrp="1"/>
          </p:cNvSpPr>
          <p:nvPr>
            <p:ph type="title"/>
          </p:nvPr>
        </p:nvSpPr>
        <p:spPr>
          <a:prstGeom prst="rect">
            <a:avLst/>
          </a:prstGeom>
        </p:spPr>
        <p:txBody>
          <a:bodyPr/>
          <a:lstStyle>
            <a:lvl1pPr>
              <a:defRPr>
                <a:solidFill>
                  <a:srgbClr val="005493"/>
                </a:solidFill>
              </a:defRPr>
            </a:lvl1pPr>
          </a:lstStyle>
          <a:p>
            <a:r>
              <a:t>MCDC Criterion</a:t>
            </a:r>
          </a:p>
        </p:txBody>
      </p:sp>
      <p:sp>
        <p:nvSpPr>
          <p:cNvPr id="1069"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graphicFrame>
        <p:nvGraphicFramePr>
          <p:cNvPr id="1070" name="Table"/>
          <p:cNvGraphicFramePr/>
          <p:nvPr>
            <p:extLst>
              <p:ext uri="{D42A27DB-BD31-4B8C-83A1-F6EECF244321}">
                <p14:modId xmlns:p14="http://schemas.microsoft.com/office/powerpoint/2010/main" val="1608701603"/>
              </p:ext>
            </p:extLst>
          </p:nvPr>
        </p:nvGraphicFramePr>
        <p:xfrm>
          <a:off x="700616" y="2184399"/>
          <a:ext cx="11595101" cy="6950004"/>
        </p:xfrm>
        <a:graphic>
          <a:graphicData uri="http://schemas.openxmlformats.org/drawingml/2006/table">
            <a:tbl>
              <a:tblPr firstRow="1" firstCol="1" lastRow="1">
                <a:tableStyleId>{4C3C2611-4C71-4FC5-86AE-919BDF0F9419}</a:tableStyleId>
              </a:tblPr>
              <a:tblGrid>
                <a:gridCol w="2776053">
                  <a:extLst>
                    <a:ext uri="{9D8B030D-6E8A-4147-A177-3AD203B41FA5}">
                      <a16:colId xmlns:a16="http://schemas.microsoft.com/office/drawing/2014/main" val="20000"/>
                    </a:ext>
                  </a:extLst>
                </a:gridCol>
                <a:gridCol w="1102381">
                  <a:extLst>
                    <a:ext uri="{9D8B030D-6E8A-4147-A177-3AD203B41FA5}">
                      <a16:colId xmlns:a16="http://schemas.microsoft.com/office/drawing/2014/main" val="20001"/>
                    </a:ext>
                  </a:extLst>
                </a:gridCol>
                <a:gridCol w="1102381">
                  <a:extLst>
                    <a:ext uri="{9D8B030D-6E8A-4147-A177-3AD203B41FA5}">
                      <a16:colId xmlns:a16="http://schemas.microsoft.com/office/drawing/2014/main" val="20002"/>
                    </a:ext>
                  </a:extLst>
                </a:gridCol>
                <a:gridCol w="1102381">
                  <a:extLst>
                    <a:ext uri="{9D8B030D-6E8A-4147-A177-3AD203B41FA5}">
                      <a16:colId xmlns:a16="http://schemas.microsoft.com/office/drawing/2014/main" val="20003"/>
                    </a:ext>
                  </a:extLst>
                </a:gridCol>
                <a:gridCol w="1102381">
                  <a:extLst>
                    <a:ext uri="{9D8B030D-6E8A-4147-A177-3AD203B41FA5}">
                      <a16:colId xmlns:a16="http://schemas.microsoft.com/office/drawing/2014/main" val="20004"/>
                    </a:ext>
                  </a:extLst>
                </a:gridCol>
                <a:gridCol w="1102381">
                  <a:extLst>
                    <a:ext uri="{9D8B030D-6E8A-4147-A177-3AD203B41FA5}">
                      <a16:colId xmlns:a16="http://schemas.microsoft.com/office/drawing/2014/main" val="20005"/>
                    </a:ext>
                  </a:extLst>
                </a:gridCol>
                <a:gridCol w="1102381">
                  <a:extLst>
                    <a:ext uri="{9D8B030D-6E8A-4147-A177-3AD203B41FA5}">
                      <a16:colId xmlns:a16="http://schemas.microsoft.com/office/drawing/2014/main" val="20006"/>
                    </a:ext>
                  </a:extLst>
                </a:gridCol>
                <a:gridCol w="1102381">
                  <a:extLst>
                    <a:ext uri="{9D8B030D-6E8A-4147-A177-3AD203B41FA5}">
                      <a16:colId xmlns:a16="http://schemas.microsoft.com/office/drawing/2014/main" val="20007"/>
                    </a:ext>
                  </a:extLst>
                </a:gridCol>
                <a:gridCol w="1102381">
                  <a:extLst>
                    <a:ext uri="{9D8B030D-6E8A-4147-A177-3AD203B41FA5}">
                      <a16:colId xmlns:a16="http://schemas.microsoft.com/office/drawing/2014/main" val="20008"/>
                    </a:ext>
                  </a:extLst>
                </a:gridCol>
              </a:tblGrid>
              <a:tr h="962662">
                <a:tc>
                  <a:txBody>
                    <a:bodyPr/>
                    <a:lstStyle/>
                    <a:p>
                      <a:pPr algn="ctr" defTabSz="914400">
                        <a:tabLst>
                          <a:tab pos="914400" algn="l"/>
                        </a:tabLst>
                        <a:defRPr sz="4000">
                          <a:effectLst>
                            <a:outerShdw blurRad="25400" dist="25400" dir="5400000" rotWithShape="0">
                              <a:srgbClr val="000000">
                                <a:alpha val="60000"/>
                              </a:srgbClr>
                            </a:outerShdw>
                          </a:effectLst>
                          <a:latin typeface="Gill Sans"/>
                          <a:ea typeface="Gill Sans"/>
                          <a:cs typeface="Gill Sans"/>
                          <a:sym typeface="Gill San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gridSpan="2">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gridSpan="6">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Individual</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 account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1"/>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2"/>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3"/>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scheduled price</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4"/>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5"/>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dirty="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dirty="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extLst>
                  <a:ext uri="{0D108BD9-81ED-4DB2-BD59-A6C34878D82A}">
                    <a16:rowId xmlns:a16="http://schemas.microsoft.com/office/drawing/2014/main" val="10006"/>
                  </a:ext>
                </a:extLst>
              </a:tr>
              <a:tr h="872351">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Out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Edu 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No</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a:t>
                      </a:r>
                      <a:r>
                        <a:rPr lang="en-US" sz="2200" dirty="0">
                          <a:latin typeface="Gill Sans"/>
                          <a:ea typeface="Gill Sans"/>
                          <a:cs typeface="Gill Sans"/>
                          <a:sym typeface="Gill Sans"/>
                        </a:rPr>
                        <a:t> </a:t>
                      </a:r>
                      <a:r>
                        <a:rPr sz="2200" dirty="0">
                          <a:latin typeface="Gill Sans"/>
                          <a:ea typeface="Gill Sans"/>
                          <a:cs typeface="Gill Sans"/>
                          <a:sym typeface="Gill Sans"/>
                        </a:rPr>
                        <a:t>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Tier 1</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Tier 2</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extLst>
                  <a:ext uri="{0D108BD9-81ED-4DB2-BD59-A6C34878D82A}">
                    <a16:rowId xmlns:a16="http://schemas.microsoft.com/office/drawing/2014/main" val="10007"/>
                  </a:ext>
                </a:extLst>
              </a:tr>
            </a:tbl>
          </a:graphicData>
        </a:graphic>
      </p:graphicFrame>
      <p:sp>
        <p:nvSpPr>
          <p:cNvPr id="1071" name="T"/>
          <p:cNvSpPr/>
          <p:nvPr/>
        </p:nvSpPr>
        <p:spPr>
          <a:xfrm>
            <a:off x="3454400" y="5676900"/>
            <a:ext cx="1104900" cy="838200"/>
          </a:xfrm>
          <a:prstGeom prst="rect">
            <a:avLst/>
          </a:prstGeom>
          <a:solidFill>
            <a:srgbClr val="FF2600"/>
          </a:solidFill>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T</a:t>
            </a:r>
          </a:p>
        </p:txBody>
      </p:sp>
      <p:sp>
        <p:nvSpPr>
          <p:cNvPr id="1072" name="Rectangle"/>
          <p:cNvSpPr/>
          <p:nvPr/>
        </p:nvSpPr>
        <p:spPr>
          <a:xfrm>
            <a:off x="4597400" y="3149600"/>
            <a:ext cx="1054100" cy="5918200"/>
          </a:xfrm>
          <a:prstGeom prst="rect">
            <a:avLst/>
          </a:prstGeom>
          <a:ln w="50800">
            <a:solidFill>
              <a:srgbClr val="FF26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9" presetClass="entr" presetSubtype="10" fill="hold" grpId="1" nodeType="clickEffect">
                                  <p:stCondLst>
                                    <p:cond delay="0"/>
                                  </p:stCondLst>
                                  <p:iterate>
                                    <p:tmAbs val="0"/>
                                  </p:iterate>
                                  <p:childTnLst>
                                    <p:set>
                                      <p:cBhvr>
                                        <p:cTn id="6" fill="hold"/>
                                        <p:tgtEl>
                                          <p:spTgt spid="1071"/>
                                        </p:tgtEl>
                                        <p:attrNameLst>
                                          <p:attrName>style.visibility</p:attrName>
                                        </p:attrNameLst>
                                      </p:cBhvr>
                                      <p:to>
                                        <p:strVal val="visible"/>
                                      </p:to>
                                    </p:set>
                                    <p:anim calcmode="lin" valueType="num">
                                      <p:cBhvr>
                                        <p:cTn id="7" dur="1000" fill="hold"/>
                                        <p:tgtEl>
                                          <p:spTgt spid="1071"/>
                                        </p:tgtEl>
                                        <p:attrNameLst>
                                          <p:attrName>ppt_w</p:attrName>
                                        </p:attrNameLst>
                                      </p:cBhvr>
                                      <p:tavLst>
                                        <p:tav tm="0" fmla="#ppt_w*sin(2.5*pi*$)">
                                          <p:val>
                                            <p:fltVal val="0"/>
                                          </p:val>
                                        </p:tav>
                                        <p:tav tm="100000">
                                          <p:val>
                                            <p:fltVal val="1"/>
                                          </p:val>
                                        </p:tav>
                                      </p:tavLst>
                                    </p:anim>
                                    <p:anim calcmode="lin" valueType="num">
                                      <p:cBhvr>
                                        <p:cTn id="8" dur="1000" fill="hold"/>
                                        <p:tgtEl>
                                          <p:spTgt spid="1071"/>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fill="hold" grpId="2" nodeType="clickEffect">
                                  <p:stCondLst>
                                    <p:cond delay="0"/>
                                  </p:stCondLst>
                                  <p:iterate>
                                    <p:tmAbs val="0"/>
                                  </p:iterate>
                                  <p:childTnLst>
                                    <p:set>
                                      <p:cBhvr>
                                        <p:cTn id="12" fill="hold"/>
                                        <p:tgtEl>
                                          <p:spTgt spid="1072"/>
                                        </p:tgtEl>
                                        <p:attrNameLst>
                                          <p:attrName>style.visibility</p:attrName>
                                        </p:attrNameLst>
                                      </p:cBhvr>
                                      <p:to>
                                        <p:strVal val="visible"/>
                                      </p:to>
                                    </p:set>
                                    <p:animEffect transition="in" filter="fade">
                                      <p:cBhvr>
                                        <p:cTn id="13" dur="1000"/>
                                        <p:tgtEl>
                                          <p:spTgt spid="10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1" grpId="1" animBg="1" advAuto="0"/>
      <p:bldP spid="1072" grpId="2" animBg="1" advAuto="0"/>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76" name="MCDC Criterion"/>
          <p:cNvSpPr txBox="1">
            <a:spLocks noGrp="1"/>
          </p:cNvSpPr>
          <p:nvPr>
            <p:ph type="title"/>
          </p:nvPr>
        </p:nvSpPr>
        <p:spPr>
          <a:prstGeom prst="rect">
            <a:avLst/>
          </a:prstGeom>
        </p:spPr>
        <p:txBody>
          <a:bodyPr/>
          <a:lstStyle>
            <a:lvl1pPr>
              <a:defRPr>
                <a:solidFill>
                  <a:srgbClr val="005493"/>
                </a:solidFill>
              </a:defRPr>
            </a:lvl1pPr>
          </a:lstStyle>
          <a:p>
            <a:r>
              <a:t>MCDC Criterion</a:t>
            </a:r>
          </a:p>
        </p:txBody>
      </p:sp>
      <p:sp>
        <p:nvSpPr>
          <p:cNvPr id="1077"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graphicFrame>
        <p:nvGraphicFramePr>
          <p:cNvPr id="1078" name="Table"/>
          <p:cNvGraphicFramePr/>
          <p:nvPr>
            <p:extLst>
              <p:ext uri="{D42A27DB-BD31-4B8C-83A1-F6EECF244321}">
                <p14:modId xmlns:p14="http://schemas.microsoft.com/office/powerpoint/2010/main" val="893446115"/>
              </p:ext>
            </p:extLst>
          </p:nvPr>
        </p:nvGraphicFramePr>
        <p:xfrm>
          <a:off x="700616" y="2184399"/>
          <a:ext cx="11595101" cy="6950004"/>
        </p:xfrm>
        <a:graphic>
          <a:graphicData uri="http://schemas.openxmlformats.org/drawingml/2006/table">
            <a:tbl>
              <a:tblPr firstRow="1" firstCol="1" lastRow="1">
                <a:tableStyleId>{4C3C2611-4C71-4FC5-86AE-919BDF0F9419}</a:tableStyleId>
              </a:tblPr>
              <a:tblGrid>
                <a:gridCol w="2776053">
                  <a:extLst>
                    <a:ext uri="{9D8B030D-6E8A-4147-A177-3AD203B41FA5}">
                      <a16:colId xmlns:a16="http://schemas.microsoft.com/office/drawing/2014/main" val="20000"/>
                    </a:ext>
                  </a:extLst>
                </a:gridCol>
                <a:gridCol w="1102381">
                  <a:extLst>
                    <a:ext uri="{9D8B030D-6E8A-4147-A177-3AD203B41FA5}">
                      <a16:colId xmlns:a16="http://schemas.microsoft.com/office/drawing/2014/main" val="20001"/>
                    </a:ext>
                  </a:extLst>
                </a:gridCol>
                <a:gridCol w="1102381">
                  <a:extLst>
                    <a:ext uri="{9D8B030D-6E8A-4147-A177-3AD203B41FA5}">
                      <a16:colId xmlns:a16="http://schemas.microsoft.com/office/drawing/2014/main" val="20002"/>
                    </a:ext>
                  </a:extLst>
                </a:gridCol>
                <a:gridCol w="1102381">
                  <a:extLst>
                    <a:ext uri="{9D8B030D-6E8A-4147-A177-3AD203B41FA5}">
                      <a16:colId xmlns:a16="http://schemas.microsoft.com/office/drawing/2014/main" val="20003"/>
                    </a:ext>
                  </a:extLst>
                </a:gridCol>
                <a:gridCol w="1102381">
                  <a:extLst>
                    <a:ext uri="{9D8B030D-6E8A-4147-A177-3AD203B41FA5}">
                      <a16:colId xmlns:a16="http://schemas.microsoft.com/office/drawing/2014/main" val="20004"/>
                    </a:ext>
                  </a:extLst>
                </a:gridCol>
                <a:gridCol w="1102381">
                  <a:extLst>
                    <a:ext uri="{9D8B030D-6E8A-4147-A177-3AD203B41FA5}">
                      <a16:colId xmlns:a16="http://schemas.microsoft.com/office/drawing/2014/main" val="20005"/>
                    </a:ext>
                  </a:extLst>
                </a:gridCol>
                <a:gridCol w="1102381">
                  <a:extLst>
                    <a:ext uri="{9D8B030D-6E8A-4147-A177-3AD203B41FA5}">
                      <a16:colId xmlns:a16="http://schemas.microsoft.com/office/drawing/2014/main" val="20006"/>
                    </a:ext>
                  </a:extLst>
                </a:gridCol>
                <a:gridCol w="1102381">
                  <a:extLst>
                    <a:ext uri="{9D8B030D-6E8A-4147-A177-3AD203B41FA5}">
                      <a16:colId xmlns:a16="http://schemas.microsoft.com/office/drawing/2014/main" val="20007"/>
                    </a:ext>
                  </a:extLst>
                </a:gridCol>
                <a:gridCol w="1102381">
                  <a:extLst>
                    <a:ext uri="{9D8B030D-6E8A-4147-A177-3AD203B41FA5}">
                      <a16:colId xmlns:a16="http://schemas.microsoft.com/office/drawing/2014/main" val="20008"/>
                    </a:ext>
                  </a:extLst>
                </a:gridCol>
              </a:tblGrid>
              <a:tr h="962662">
                <a:tc>
                  <a:txBody>
                    <a:bodyPr/>
                    <a:lstStyle/>
                    <a:p>
                      <a:pPr algn="ctr" defTabSz="914400">
                        <a:tabLst>
                          <a:tab pos="914400" algn="l"/>
                        </a:tabLst>
                        <a:defRPr sz="4000">
                          <a:effectLst>
                            <a:outerShdw blurRad="25400" dist="25400" dir="5400000" rotWithShape="0">
                              <a:srgbClr val="000000">
                                <a:alpha val="60000"/>
                              </a:srgbClr>
                            </a:outerShdw>
                          </a:effectLst>
                          <a:latin typeface="Gill Sans"/>
                          <a:ea typeface="Gill Sans"/>
                          <a:cs typeface="Gill Sans"/>
                          <a:sym typeface="Gill San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gridSpan="2">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gridSpan="6">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Individual</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 account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1"/>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2"/>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3"/>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scheduled price</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4"/>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5"/>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extLst>
                  <a:ext uri="{0D108BD9-81ED-4DB2-BD59-A6C34878D82A}">
                    <a16:rowId xmlns:a16="http://schemas.microsoft.com/office/drawing/2014/main" val="10006"/>
                  </a:ext>
                </a:extLst>
              </a:tr>
              <a:tr h="872351">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Out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Edu 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No</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a:t>
                      </a:r>
                      <a:r>
                        <a:rPr lang="en-US" sz="2200" dirty="0">
                          <a:latin typeface="Gill Sans"/>
                          <a:ea typeface="Gill Sans"/>
                          <a:cs typeface="Gill Sans"/>
                          <a:sym typeface="Gill Sans"/>
                        </a:rPr>
                        <a:t> </a:t>
                      </a:r>
                      <a:r>
                        <a:rPr sz="2200" dirty="0">
                          <a:latin typeface="Gill Sans"/>
                          <a:ea typeface="Gill Sans"/>
                          <a:cs typeface="Gill Sans"/>
                          <a:sym typeface="Gill Sans"/>
                        </a:rPr>
                        <a:t>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Tier 1</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Tier 2</a:t>
                      </a:r>
                      <a:r>
                        <a:rPr lang="en-US" sz="2200" dirty="0">
                          <a:latin typeface="Gill Sans"/>
                          <a:ea typeface="Gill Sans"/>
                          <a:cs typeface="Gill Sans"/>
                          <a:sym typeface="Gill Sans"/>
                        </a:rPr>
                        <a:t> </a:t>
                      </a:r>
                      <a:r>
                        <a:rPr sz="2200" dirty="0">
                          <a:latin typeface="Gill Sans"/>
                          <a:ea typeface="Gill Sans"/>
                          <a:cs typeface="Gill Sans"/>
                          <a:sym typeface="Gill Sans"/>
                        </a:rPr>
                        <a:t>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dirty="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extLst>
                  <a:ext uri="{0D108BD9-81ED-4DB2-BD59-A6C34878D82A}">
                    <a16:rowId xmlns:a16="http://schemas.microsoft.com/office/drawing/2014/main" val="10007"/>
                  </a:ext>
                </a:extLst>
              </a:tr>
            </a:tbl>
          </a:graphicData>
        </a:graphic>
      </p:graphicFrame>
      <p:sp>
        <p:nvSpPr>
          <p:cNvPr id="1079" name="F"/>
          <p:cNvSpPr/>
          <p:nvPr/>
        </p:nvSpPr>
        <p:spPr>
          <a:xfrm>
            <a:off x="4572000" y="3136900"/>
            <a:ext cx="1104900" cy="838200"/>
          </a:xfrm>
          <a:prstGeom prst="rect">
            <a:avLst/>
          </a:prstGeom>
          <a:solidFill>
            <a:srgbClr val="FF2600"/>
          </a:solidFill>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F</a:t>
            </a:r>
          </a:p>
        </p:txBody>
      </p:sp>
      <p:sp>
        <p:nvSpPr>
          <p:cNvPr id="1080" name="Rectangle"/>
          <p:cNvSpPr/>
          <p:nvPr/>
        </p:nvSpPr>
        <p:spPr>
          <a:xfrm>
            <a:off x="6794500" y="3136900"/>
            <a:ext cx="1054100" cy="5918200"/>
          </a:xfrm>
          <a:prstGeom prst="rect">
            <a:avLst/>
          </a:prstGeom>
          <a:ln w="50800">
            <a:solidFill>
              <a:srgbClr val="FF26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9" presetClass="entr" presetSubtype="10" fill="hold" grpId="1" nodeType="clickEffect">
                                  <p:stCondLst>
                                    <p:cond delay="0"/>
                                  </p:stCondLst>
                                  <p:iterate>
                                    <p:tmAbs val="0"/>
                                  </p:iterate>
                                  <p:childTnLst>
                                    <p:set>
                                      <p:cBhvr>
                                        <p:cTn id="6" fill="hold"/>
                                        <p:tgtEl>
                                          <p:spTgt spid="1079"/>
                                        </p:tgtEl>
                                        <p:attrNameLst>
                                          <p:attrName>style.visibility</p:attrName>
                                        </p:attrNameLst>
                                      </p:cBhvr>
                                      <p:to>
                                        <p:strVal val="visible"/>
                                      </p:to>
                                    </p:set>
                                    <p:anim calcmode="lin" valueType="num">
                                      <p:cBhvr>
                                        <p:cTn id="7" dur="1000" fill="hold"/>
                                        <p:tgtEl>
                                          <p:spTgt spid="1079"/>
                                        </p:tgtEl>
                                        <p:attrNameLst>
                                          <p:attrName>ppt_w</p:attrName>
                                        </p:attrNameLst>
                                      </p:cBhvr>
                                      <p:tavLst>
                                        <p:tav tm="0" fmla="#ppt_w*sin(2.5*pi*$)">
                                          <p:val>
                                            <p:fltVal val="0"/>
                                          </p:val>
                                        </p:tav>
                                        <p:tav tm="100000">
                                          <p:val>
                                            <p:fltVal val="1"/>
                                          </p:val>
                                        </p:tav>
                                      </p:tavLst>
                                    </p:anim>
                                    <p:anim calcmode="lin" valueType="num">
                                      <p:cBhvr>
                                        <p:cTn id="8" dur="1000" fill="hold"/>
                                        <p:tgtEl>
                                          <p:spTgt spid="1079"/>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fill="hold" grpId="2" nodeType="clickEffect">
                                  <p:stCondLst>
                                    <p:cond delay="0"/>
                                  </p:stCondLst>
                                  <p:iterate>
                                    <p:tmAbs val="0"/>
                                  </p:iterate>
                                  <p:childTnLst>
                                    <p:set>
                                      <p:cBhvr>
                                        <p:cTn id="12" fill="hold"/>
                                        <p:tgtEl>
                                          <p:spTgt spid="1080"/>
                                        </p:tgtEl>
                                        <p:attrNameLst>
                                          <p:attrName>style.visibility</p:attrName>
                                        </p:attrNameLst>
                                      </p:cBhvr>
                                      <p:to>
                                        <p:strVal val="visible"/>
                                      </p:to>
                                    </p:set>
                                    <p:animEffect transition="in" filter="fade">
                                      <p:cBhvr>
                                        <p:cTn id="13" dur="1000"/>
                                        <p:tgtEl>
                                          <p:spTgt spid="10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9" grpId="1" animBg="1" advAuto="0"/>
      <p:bldP spid="1080" grpId="2" animBg="1" advAuto="0"/>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82" name="MCDC Criterion"/>
          <p:cNvSpPr txBox="1">
            <a:spLocks noGrp="1"/>
          </p:cNvSpPr>
          <p:nvPr>
            <p:ph type="title"/>
          </p:nvPr>
        </p:nvSpPr>
        <p:spPr>
          <a:prstGeom prst="rect">
            <a:avLst/>
          </a:prstGeom>
        </p:spPr>
        <p:txBody>
          <a:bodyPr/>
          <a:lstStyle>
            <a:lvl1pPr>
              <a:defRPr>
                <a:solidFill>
                  <a:srgbClr val="005493"/>
                </a:solidFill>
              </a:defRPr>
            </a:lvl1pPr>
          </a:lstStyle>
          <a:p>
            <a:r>
              <a:t>MCDC Criterion</a:t>
            </a:r>
          </a:p>
        </p:txBody>
      </p:sp>
      <p:sp>
        <p:nvSpPr>
          <p:cNvPr id="1083"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29</a:t>
            </a:fld>
            <a:endParaRPr/>
          </a:p>
        </p:txBody>
      </p:sp>
      <p:graphicFrame>
        <p:nvGraphicFramePr>
          <p:cNvPr id="1084" name="Table"/>
          <p:cNvGraphicFramePr/>
          <p:nvPr/>
        </p:nvGraphicFramePr>
        <p:xfrm>
          <a:off x="700616" y="2184399"/>
          <a:ext cx="11595101" cy="6950004"/>
        </p:xfrm>
        <a:graphic>
          <a:graphicData uri="http://schemas.openxmlformats.org/drawingml/2006/table">
            <a:tbl>
              <a:tblPr firstRow="1" firstCol="1" lastRow="1">
                <a:tableStyleId>{4C3C2611-4C71-4FC5-86AE-919BDF0F9419}</a:tableStyleId>
              </a:tblPr>
              <a:tblGrid>
                <a:gridCol w="2776053">
                  <a:extLst>
                    <a:ext uri="{9D8B030D-6E8A-4147-A177-3AD203B41FA5}">
                      <a16:colId xmlns:a16="http://schemas.microsoft.com/office/drawing/2014/main" val="20000"/>
                    </a:ext>
                  </a:extLst>
                </a:gridCol>
                <a:gridCol w="1102381">
                  <a:extLst>
                    <a:ext uri="{9D8B030D-6E8A-4147-A177-3AD203B41FA5}">
                      <a16:colId xmlns:a16="http://schemas.microsoft.com/office/drawing/2014/main" val="20001"/>
                    </a:ext>
                  </a:extLst>
                </a:gridCol>
                <a:gridCol w="1102381">
                  <a:extLst>
                    <a:ext uri="{9D8B030D-6E8A-4147-A177-3AD203B41FA5}">
                      <a16:colId xmlns:a16="http://schemas.microsoft.com/office/drawing/2014/main" val="20002"/>
                    </a:ext>
                  </a:extLst>
                </a:gridCol>
                <a:gridCol w="1102381">
                  <a:extLst>
                    <a:ext uri="{9D8B030D-6E8A-4147-A177-3AD203B41FA5}">
                      <a16:colId xmlns:a16="http://schemas.microsoft.com/office/drawing/2014/main" val="20003"/>
                    </a:ext>
                  </a:extLst>
                </a:gridCol>
                <a:gridCol w="1102381">
                  <a:extLst>
                    <a:ext uri="{9D8B030D-6E8A-4147-A177-3AD203B41FA5}">
                      <a16:colId xmlns:a16="http://schemas.microsoft.com/office/drawing/2014/main" val="20004"/>
                    </a:ext>
                  </a:extLst>
                </a:gridCol>
                <a:gridCol w="1102381">
                  <a:extLst>
                    <a:ext uri="{9D8B030D-6E8A-4147-A177-3AD203B41FA5}">
                      <a16:colId xmlns:a16="http://schemas.microsoft.com/office/drawing/2014/main" val="20005"/>
                    </a:ext>
                  </a:extLst>
                </a:gridCol>
                <a:gridCol w="1102381">
                  <a:extLst>
                    <a:ext uri="{9D8B030D-6E8A-4147-A177-3AD203B41FA5}">
                      <a16:colId xmlns:a16="http://schemas.microsoft.com/office/drawing/2014/main" val="20006"/>
                    </a:ext>
                  </a:extLst>
                </a:gridCol>
                <a:gridCol w="1102381">
                  <a:extLst>
                    <a:ext uri="{9D8B030D-6E8A-4147-A177-3AD203B41FA5}">
                      <a16:colId xmlns:a16="http://schemas.microsoft.com/office/drawing/2014/main" val="20007"/>
                    </a:ext>
                  </a:extLst>
                </a:gridCol>
                <a:gridCol w="1102381">
                  <a:extLst>
                    <a:ext uri="{9D8B030D-6E8A-4147-A177-3AD203B41FA5}">
                      <a16:colId xmlns:a16="http://schemas.microsoft.com/office/drawing/2014/main" val="20008"/>
                    </a:ext>
                  </a:extLst>
                </a:gridCol>
              </a:tblGrid>
              <a:tr h="962662">
                <a:tc>
                  <a:txBody>
                    <a:bodyPr/>
                    <a:lstStyle/>
                    <a:p>
                      <a:pPr algn="ctr" defTabSz="914400">
                        <a:tabLst>
                          <a:tab pos="914400" algn="l"/>
                        </a:tabLst>
                        <a:defRPr sz="4000">
                          <a:effectLst>
                            <a:outerShdw blurRad="25400" dist="25400" dir="5400000" rotWithShape="0">
                              <a:srgbClr val="000000">
                                <a:alpha val="60000"/>
                              </a:srgbClr>
                            </a:outerShdw>
                          </a:effectLst>
                          <a:latin typeface="Gill Sans"/>
                          <a:ea typeface="Gill Sans"/>
                          <a:cs typeface="Gill Sans"/>
                          <a:sym typeface="Gill Sans"/>
                        </a:defRPr>
                      </a:pPr>
                      <a:endParaRP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gridSpan="2">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gridSpan="6">
                  <a:txBody>
                    <a:bodyPr/>
                    <a:lstStyle/>
                    <a:p>
                      <a:pPr algn="ctr" defTabSz="914400">
                        <a:tabLst>
                          <a:tab pos="914400" algn="l"/>
                        </a:tabLst>
                        <a:defRPr sz="1800">
                          <a:solidFill>
                            <a:srgbClr val="000000"/>
                          </a:solidFill>
                        </a:defRPr>
                      </a:pPr>
                      <a:r>
                        <a:rPr sz="4000">
                          <a:solidFill>
                            <a:srgbClr val="FFFFFF"/>
                          </a:solidFill>
                          <a:effectLst>
                            <a:outerShdw blurRad="25400" dist="25400" dir="5400000" rotWithShape="0">
                              <a:srgbClr val="000000">
                                <a:alpha val="60000"/>
                              </a:srgbClr>
                            </a:outerShdw>
                          </a:effectLst>
                          <a:latin typeface="Gill Sans"/>
                          <a:ea typeface="Gill Sans"/>
                          <a:cs typeface="Gill Sans"/>
                          <a:sym typeface="Gill Sans"/>
                        </a:rPr>
                        <a:t>Individual</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Education account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1"/>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2"/>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Current purchase &gt; Threshold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3"/>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scheduled price</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4"/>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1</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5"/>
                  </a:ext>
                </a:extLst>
              </a:tr>
              <a:tr h="841397">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Special price &lt; Tier 2</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F</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tc>
                  <a:txBody>
                    <a:bodyPr/>
                    <a:lstStyle/>
                    <a:p>
                      <a:pPr algn="ctr" defTabSz="914400">
                        <a:tabLst>
                          <a:tab pos="914400" algn="l"/>
                        </a:tabLst>
                        <a:defRPr sz="1800">
                          <a:solidFill>
                            <a:srgbClr val="000000"/>
                          </a:solidFill>
                        </a:defRPr>
                      </a:pPr>
                      <a:r>
                        <a:rPr sz="3600">
                          <a:latin typeface="Gill Sans"/>
                          <a:ea typeface="Gill Sans"/>
                          <a:cs typeface="Gill Sans"/>
                          <a:sym typeface="Gill Sans"/>
                        </a:rPr>
                        <a:t>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tcPr>
                </a:tc>
                <a:extLst>
                  <a:ext uri="{0D108BD9-81ED-4DB2-BD59-A6C34878D82A}">
                    <a16:rowId xmlns:a16="http://schemas.microsoft.com/office/drawing/2014/main" val="10006"/>
                  </a:ext>
                </a:extLst>
              </a:tr>
              <a:tr h="872351">
                <a:tc>
                  <a:txBody>
                    <a:bodyPr/>
                    <a:lstStyle/>
                    <a:p>
                      <a:pPr algn="ctr" defTabSz="914400">
                        <a:tabLst>
                          <a:tab pos="914400" algn="l"/>
                        </a:tabLst>
                        <a:defRPr sz="1800">
                          <a:solidFill>
                            <a:srgbClr val="000000"/>
                          </a:solidFill>
                        </a:defRPr>
                      </a:pPr>
                      <a:r>
                        <a:rPr sz="2500">
                          <a:solidFill>
                            <a:srgbClr val="FFFFFF"/>
                          </a:solidFill>
                          <a:effectLst>
                            <a:outerShdw blurRad="25400" dist="25400" dir="5400000" rotWithShape="0">
                              <a:srgbClr val="000000">
                                <a:alpha val="60000"/>
                              </a:srgbClr>
                            </a:outerShdw>
                          </a:effectLst>
                          <a:latin typeface="Gill Sans"/>
                          <a:ea typeface="Gill Sans"/>
                          <a:cs typeface="Gill Sans"/>
                          <a:sym typeface="Gill Sans"/>
                        </a:rPr>
                        <a:t>Out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Edu 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No discount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Tier 1 discount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Tier 2 discount</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tc>
                  <a:txBody>
                    <a:bodyPr/>
                    <a:lstStyle/>
                    <a:p>
                      <a:pPr algn="ctr" defTabSz="914400">
                        <a:tabLst>
                          <a:tab pos="914400" algn="l"/>
                        </a:tabLst>
                        <a:defRPr sz="1800">
                          <a:solidFill>
                            <a:srgbClr val="000000"/>
                          </a:solidFill>
                        </a:defRPr>
                      </a:pPr>
                      <a:r>
                        <a:rPr sz="2200">
                          <a:latin typeface="Gill Sans"/>
                          <a:ea typeface="Gill Sans"/>
                          <a:cs typeface="Gill Sans"/>
                          <a:sym typeface="Gill Sans"/>
                        </a:rPr>
                        <a:t>Special Price</a:t>
                      </a:r>
                    </a:p>
                  </a:txBody>
                  <a:tcPr marL="50800" marR="50800" marT="50800" marB="50800" anchor="ctr" horzOverflow="overflow">
                    <a:lnL w="25400">
                      <a:solidFill>
                        <a:srgbClr val="000000"/>
                      </a:solidFill>
                      <a:miter lim="400000"/>
                    </a:lnL>
                    <a:lnR w="25400">
                      <a:solidFill>
                        <a:srgbClr val="000000"/>
                      </a:solidFill>
                      <a:miter lim="400000"/>
                    </a:lnR>
                    <a:lnB w="25400">
                      <a:solidFill>
                        <a:srgbClr val="000000"/>
                      </a:solidFill>
                      <a:miter lim="400000"/>
                    </a:lnB>
                  </a:tcPr>
                </a:tc>
                <a:extLst>
                  <a:ext uri="{0D108BD9-81ED-4DB2-BD59-A6C34878D82A}">
                    <a16:rowId xmlns:a16="http://schemas.microsoft.com/office/drawing/2014/main" val="10007"/>
                  </a:ext>
                </a:extLst>
              </a:tr>
            </a:tbl>
          </a:graphicData>
        </a:graphic>
      </p:graphicFrame>
      <p:sp>
        <p:nvSpPr>
          <p:cNvPr id="1085" name="F"/>
          <p:cNvSpPr/>
          <p:nvPr/>
        </p:nvSpPr>
        <p:spPr>
          <a:xfrm>
            <a:off x="4572000" y="5664200"/>
            <a:ext cx="1104900" cy="838200"/>
          </a:xfrm>
          <a:prstGeom prst="rect">
            <a:avLst/>
          </a:prstGeom>
          <a:solidFill>
            <a:srgbClr val="FF2600"/>
          </a:solidFill>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F</a:t>
            </a:r>
          </a:p>
        </p:txBody>
      </p:sp>
      <p:sp>
        <p:nvSpPr>
          <p:cNvPr id="1086" name="Rectangle"/>
          <p:cNvSpPr/>
          <p:nvPr/>
        </p:nvSpPr>
        <p:spPr>
          <a:xfrm>
            <a:off x="3492500" y="3149600"/>
            <a:ext cx="1054100" cy="5918200"/>
          </a:xfrm>
          <a:prstGeom prst="rect">
            <a:avLst/>
          </a:prstGeom>
          <a:ln w="50800">
            <a:solidFill>
              <a:srgbClr val="FF26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9" presetClass="entr" presetSubtype="10" fill="hold" grpId="1" nodeType="clickEffect">
                                  <p:stCondLst>
                                    <p:cond delay="0"/>
                                  </p:stCondLst>
                                  <p:iterate>
                                    <p:tmAbs val="0"/>
                                  </p:iterate>
                                  <p:childTnLst>
                                    <p:set>
                                      <p:cBhvr>
                                        <p:cTn id="6" fill="hold"/>
                                        <p:tgtEl>
                                          <p:spTgt spid="1085"/>
                                        </p:tgtEl>
                                        <p:attrNameLst>
                                          <p:attrName>style.visibility</p:attrName>
                                        </p:attrNameLst>
                                      </p:cBhvr>
                                      <p:to>
                                        <p:strVal val="visible"/>
                                      </p:to>
                                    </p:set>
                                    <p:anim calcmode="lin" valueType="num">
                                      <p:cBhvr>
                                        <p:cTn id="7" dur="1000" fill="hold"/>
                                        <p:tgtEl>
                                          <p:spTgt spid="1085"/>
                                        </p:tgtEl>
                                        <p:attrNameLst>
                                          <p:attrName>ppt_w</p:attrName>
                                        </p:attrNameLst>
                                      </p:cBhvr>
                                      <p:tavLst>
                                        <p:tav tm="0" fmla="#ppt_w*sin(2.5*pi*$)">
                                          <p:val>
                                            <p:fltVal val="0"/>
                                          </p:val>
                                        </p:tav>
                                        <p:tav tm="100000">
                                          <p:val>
                                            <p:fltVal val="1"/>
                                          </p:val>
                                        </p:tav>
                                      </p:tavLst>
                                    </p:anim>
                                    <p:anim calcmode="lin" valueType="num">
                                      <p:cBhvr>
                                        <p:cTn id="8" dur="1000" fill="hold"/>
                                        <p:tgtEl>
                                          <p:spTgt spid="1085"/>
                                        </p:tgtEl>
                                        <p:attrNameLst>
                                          <p:attrName>ppt_h</p:attrName>
                                        </p:attrNameLst>
                                      </p:cBhvr>
                                      <p:tavLst>
                                        <p:tav tm="0">
                                          <p:val>
                                            <p:strVal val="#ppt_h"/>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fill="hold" grpId="2" nodeType="clickEffect">
                                  <p:stCondLst>
                                    <p:cond delay="0"/>
                                  </p:stCondLst>
                                  <p:iterate>
                                    <p:tmAbs val="0"/>
                                  </p:iterate>
                                  <p:childTnLst>
                                    <p:set>
                                      <p:cBhvr>
                                        <p:cTn id="12" fill="hold"/>
                                        <p:tgtEl>
                                          <p:spTgt spid="1086"/>
                                        </p:tgtEl>
                                        <p:attrNameLst>
                                          <p:attrName>style.visibility</p:attrName>
                                        </p:attrNameLst>
                                      </p:cBhvr>
                                      <p:to>
                                        <p:strVal val="visible"/>
                                      </p:to>
                                    </p:set>
                                    <p:animEffect transition="in" filter="fade">
                                      <p:cBhvr>
                                        <p:cTn id="13" dur="1000"/>
                                        <p:tgtEl>
                                          <p:spTgt spid="10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5" grpId="1" animBg="1" advAuto="0"/>
      <p:bldP spid="1086" grpId="2"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ystematic Functional Testing"/>
          <p:cNvSpPr txBox="1">
            <a:spLocks noGrp="1"/>
          </p:cNvSpPr>
          <p:nvPr>
            <p:ph type="title"/>
          </p:nvPr>
        </p:nvSpPr>
        <p:spPr>
          <a:prstGeom prst="rect">
            <a:avLst/>
          </a:prstGeom>
        </p:spPr>
        <p:txBody>
          <a:bodyPr/>
          <a:lstStyle>
            <a:lvl1pPr>
              <a:defRPr>
                <a:solidFill>
                  <a:srgbClr val="005493"/>
                </a:solidFill>
              </a:defRPr>
            </a:lvl1pPr>
          </a:lstStyle>
          <a:p>
            <a:r>
              <a:t>Systematic Functional Testing</a:t>
            </a:r>
          </a:p>
        </p:txBody>
      </p:sp>
      <p:sp>
        <p:nvSpPr>
          <p:cNvPr id="182" name="Slide Number"/>
          <p:cNvSpPr txBox="1">
            <a:spLocks noGrp="1"/>
          </p:cNvSpPr>
          <p:nvPr>
            <p:ph type="sldNum" sz="quarter" idx="2"/>
          </p:nvPr>
        </p:nvSpPr>
        <p:spPr>
          <a:xfrm>
            <a:off x="12367056" y="9199778"/>
            <a:ext cx="213158"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sp>
        <p:nvSpPr>
          <p:cNvPr id="183" name="Functional specification"/>
          <p:cNvSpPr/>
          <p:nvPr/>
        </p:nvSpPr>
        <p:spPr>
          <a:xfrm>
            <a:off x="1803400" y="28067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Functional</a:t>
            </a:r>
            <a:br/>
            <a:r>
              <a:t>specification</a:t>
            </a:r>
          </a:p>
        </p:txBody>
      </p:sp>
      <p:sp>
        <p:nvSpPr>
          <p:cNvPr id="184" name="Independently testable feature"/>
          <p:cNvSpPr/>
          <p:nvPr/>
        </p:nvSpPr>
        <p:spPr>
          <a:xfrm>
            <a:off x="7607300" y="28067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Independently</a:t>
            </a:r>
            <a:br/>
            <a:r>
              <a:t>testable feature</a:t>
            </a:r>
          </a:p>
        </p:txBody>
      </p:sp>
      <p:sp>
        <p:nvSpPr>
          <p:cNvPr id="185" name="Representative values"/>
          <p:cNvSpPr/>
          <p:nvPr/>
        </p:nvSpPr>
        <p:spPr>
          <a:xfrm>
            <a:off x="5740400" y="50546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Representative</a:t>
            </a:r>
            <a:br/>
            <a:r>
              <a:t>values</a:t>
            </a:r>
          </a:p>
        </p:txBody>
      </p:sp>
      <p:sp>
        <p:nvSpPr>
          <p:cNvPr id="186" name="Model"/>
          <p:cNvSpPr/>
          <p:nvPr/>
        </p:nvSpPr>
        <p:spPr>
          <a:xfrm>
            <a:off x="9474200" y="50546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Model</a:t>
            </a:r>
          </a:p>
        </p:txBody>
      </p:sp>
      <p:sp>
        <p:nvSpPr>
          <p:cNvPr id="187" name="Test case specifications"/>
          <p:cNvSpPr/>
          <p:nvPr/>
        </p:nvSpPr>
        <p:spPr>
          <a:xfrm>
            <a:off x="7607300" y="74295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Test case</a:t>
            </a:r>
            <a:br/>
            <a:r>
              <a:t>specifications</a:t>
            </a:r>
          </a:p>
        </p:txBody>
      </p:sp>
      <p:sp>
        <p:nvSpPr>
          <p:cNvPr id="188" name="Arrow"/>
          <p:cNvSpPr/>
          <p:nvPr/>
        </p:nvSpPr>
        <p:spPr>
          <a:xfrm rot="8100000">
            <a:off x="7884545" y="42243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89" name="Arrow"/>
          <p:cNvSpPr/>
          <p:nvPr/>
        </p:nvSpPr>
        <p:spPr>
          <a:xfrm>
            <a:off x="5382646" y="3030544"/>
            <a:ext cx="1803401" cy="825501"/>
          </a:xfrm>
          <a:prstGeom prst="rightArrow">
            <a:avLst>
              <a:gd name="adj1" fmla="val 36952"/>
              <a:gd name="adj2" fmla="val 56942"/>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90" name="Arrow"/>
          <p:cNvSpPr/>
          <p:nvPr/>
        </p:nvSpPr>
        <p:spPr>
          <a:xfrm rot="8100000">
            <a:off x="9599045" y="65230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91" name="Arrow"/>
          <p:cNvSpPr/>
          <p:nvPr/>
        </p:nvSpPr>
        <p:spPr>
          <a:xfrm rot="2700000">
            <a:off x="9700645" y="42243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92" name="Arrow"/>
          <p:cNvSpPr/>
          <p:nvPr/>
        </p:nvSpPr>
        <p:spPr>
          <a:xfrm rot="2700000">
            <a:off x="7986145" y="65230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93" name="identify"/>
          <p:cNvSpPr txBox="1"/>
          <p:nvPr/>
        </p:nvSpPr>
        <p:spPr>
          <a:xfrm>
            <a:off x="6789160" y="4330700"/>
            <a:ext cx="106702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identify</a:t>
            </a:r>
          </a:p>
        </p:txBody>
      </p:sp>
      <p:sp>
        <p:nvSpPr>
          <p:cNvPr id="194" name="derive"/>
          <p:cNvSpPr txBox="1"/>
          <p:nvPr/>
        </p:nvSpPr>
        <p:spPr>
          <a:xfrm>
            <a:off x="10461135" y="4330700"/>
            <a:ext cx="91127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derive</a:t>
            </a:r>
          </a:p>
        </p:txBody>
      </p:sp>
      <p:sp>
        <p:nvSpPr>
          <p:cNvPr id="195" name="identify"/>
          <p:cNvSpPr txBox="1"/>
          <p:nvPr/>
        </p:nvSpPr>
        <p:spPr>
          <a:xfrm>
            <a:off x="5671560" y="2540000"/>
            <a:ext cx="106702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identify</a:t>
            </a:r>
          </a:p>
        </p:txBody>
      </p:sp>
      <p:sp>
        <p:nvSpPr>
          <p:cNvPr id="196" name="derive"/>
          <p:cNvSpPr txBox="1"/>
          <p:nvPr/>
        </p:nvSpPr>
        <p:spPr>
          <a:xfrm>
            <a:off x="8733935" y="6718300"/>
            <a:ext cx="91127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derive</a:t>
            </a:r>
          </a:p>
        </p:txBody>
      </p:sp>
      <p:sp>
        <p:nvSpPr>
          <p:cNvPr id="197" name="Test case"/>
          <p:cNvSpPr/>
          <p:nvPr/>
        </p:nvSpPr>
        <p:spPr>
          <a:xfrm>
            <a:off x="1803400" y="74168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Test case</a:t>
            </a:r>
          </a:p>
        </p:txBody>
      </p:sp>
      <p:sp>
        <p:nvSpPr>
          <p:cNvPr id="198" name="generate"/>
          <p:cNvSpPr txBox="1"/>
          <p:nvPr/>
        </p:nvSpPr>
        <p:spPr>
          <a:xfrm>
            <a:off x="5572242" y="7150100"/>
            <a:ext cx="1265661"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generate</a:t>
            </a:r>
          </a:p>
        </p:txBody>
      </p:sp>
      <p:sp>
        <p:nvSpPr>
          <p:cNvPr id="199" name="Arrow"/>
          <p:cNvSpPr/>
          <p:nvPr/>
        </p:nvSpPr>
        <p:spPr>
          <a:xfrm flipH="1">
            <a:off x="5382646" y="7640644"/>
            <a:ext cx="1803401" cy="825501"/>
          </a:xfrm>
          <a:prstGeom prst="rightArrow">
            <a:avLst>
              <a:gd name="adj1" fmla="val 36952"/>
              <a:gd name="adj2" fmla="val 56942"/>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00" name="The main steps of a systematic approach to functional program testing…"/>
          <p:cNvSpPr txBox="1"/>
          <p:nvPr/>
        </p:nvSpPr>
        <p:spPr>
          <a:xfrm>
            <a:off x="259138" y="9121088"/>
            <a:ext cx="4858049" cy="45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1200">
                <a:latin typeface="Helvetica"/>
                <a:ea typeface="Helvetica"/>
                <a:cs typeface="Helvetica"/>
                <a:sym typeface="Helvetica"/>
              </a:defRPr>
            </a:pPr>
            <a:r>
              <a:t>The main steps of a systematic approach to functional program testing</a:t>
            </a:r>
          </a:p>
          <a:p>
            <a:pPr algn="l" defTabSz="457200">
              <a:defRPr sz="1200">
                <a:latin typeface="Helvetica"/>
                <a:ea typeface="Helvetica"/>
                <a:cs typeface="Helvetica"/>
                <a:sym typeface="Helvetica"/>
              </a:defRPr>
            </a:pPr>
            <a:r>
              <a:t>(from Pezze + Young, “Software Testing and Analysis”, Chapter 10)</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0" name="Learning from the Past"/>
          <p:cNvSpPr txBox="1">
            <a:spLocks noGrp="1"/>
          </p:cNvSpPr>
          <p:nvPr>
            <p:ph type="title"/>
          </p:nvPr>
        </p:nvSpPr>
        <p:spPr>
          <a:prstGeom prst="rect">
            <a:avLst/>
          </a:prstGeom>
        </p:spPr>
        <p:txBody>
          <a:bodyPr/>
          <a:lstStyle>
            <a:lvl1pPr>
              <a:defRPr>
                <a:solidFill>
                  <a:srgbClr val="005493"/>
                </a:solidFill>
              </a:defRPr>
            </a:lvl1pPr>
          </a:lstStyle>
          <a:p>
            <a:r>
              <a:t>Learning from the Past</a:t>
            </a:r>
          </a:p>
        </p:txBody>
      </p:sp>
      <p:sp>
        <p:nvSpPr>
          <p:cNvPr id="109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30</a:t>
            </a:fld>
            <a:endParaRPr/>
          </a:p>
        </p:txBody>
      </p:sp>
      <p:pic>
        <p:nvPicPr>
          <p:cNvPr id="1092" name="image35.jpeg" descr="image35.jpeg"/>
          <p:cNvPicPr>
            <a:picLocks noChangeAspect="1"/>
          </p:cNvPicPr>
          <p:nvPr/>
        </p:nvPicPr>
        <p:blipFill>
          <a:blip r:embed="rId3"/>
          <a:stretch>
            <a:fillRect/>
          </a:stretch>
        </p:blipFill>
        <p:spPr>
          <a:xfrm>
            <a:off x="1560718" y="2291329"/>
            <a:ext cx="9883364" cy="6611864"/>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6" name="Pareto’s Law"/>
          <p:cNvSpPr txBox="1">
            <a:spLocks noGrp="1"/>
          </p:cNvSpPr>
          <p:nvPr>
            <p:ph type="title"/>
          </p:nvPr>
        </p:nvSpPr>
        <p:spPr>
          <a:prstGeom prst="rect">
            <a:avLst/>
          </a:prstGeom>
        </p:spPr>
        <p:txBody>
          <a:bodyPr/>
          <a:lstStyle>
            <a:lvl1pPr>
              <a:defRPr>
                <a:solidFill>
                  <a:srgbClr val="005493"/>
                </a:solidFill>
              </a:defRPr>
            </a:lvl1pPr>
          </a:lstStyle>
          <a:p>
            <a:r>
              <a:t>Pareto’s Law</a:t>
            </a:r>
          </a:p>
        </p:txBody>
      </p:sp>
      <p:sp>
        <p:nvSpPr>
          <p:cNvPr id="109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31</a:t>
            </a:fld>
            <a:endParaRPr/>
          </a:p>
        </p:txBody>
      </p:sp>
      <p:grpSp>
        <p:nvGrpSpPr>
          <p:cNvPr id="1100" name="Group 1424"/>
          <p:cNvGrpSpPr/>
          <p:nvPr/>
        </p:nvGrpSpPr>
        <p:grpSpPr>
          <a:xfrm>
            <a:off x="2729680" y="3519947"/>
            <a:ext cx="7899401" cy="3386398"/>
            <a:chOff x="0" y="0"/>
            <a:chExt cx="7899400" cy="3386396"/>
          </a:xfrm>
        </p:grpSpPr>
        <p:sp>
          <p:nvSpPr>
            <p:cNvPr id="1098" name="Shape 1422"/>
            <p:cNvSpPr/>
            <p:nvPr/>
          </p:nvSpPr>
          <p:spPr>
            <a:xfrm>
              <a:off x="0" y="0"/>
              <a:ext cx="7899401" cy="3386397"/>
            </a:xfrm>
            <a:prstGeom prst="roundRect">
              <a:avLst>
                <a:gd name="adj" fmla="val 3686"/>
              </a:avLst>
            </a:prstGeom>
            <a:blipFill rotWithShape="1">
              <a:blip r:embed="rId3"/>
              <a:srcRect/>
              <a:tile tx="0" ty="0" sx="100000" sy="100000" flip="none" algn="tl"/>
            </a:blipFill>
            <a:ln w="12700" cap="flat">
              <a:noFill/>
              <a:miter lim="400000"/>
            </a:ln>
            <a:effectLst>
              <a:outerShdw blurRad="76200" dir="16200000" rotWithShape="0">
                <a:srgbClr val="000000">
                  <a:alpha val="30000"/>
                </a:srgbClr>
              </a:outerShdw>
            </a:effectLst>
          </p:spPr>
          <p:txBody>
            <a:bodyPr wrap="square" lIns="45718" tIns="45718" rIns="45718" bIns="45718" numCol="1" anchor="ctr">
              <a:noAutofit/>
            </a:bodyPr>
            <a:lstStyle/>
            <a:p>
              <a:pPr defTabSz="457200">
                <a:lnSpc>
                  <a:spcPts val="5000"/>
                </a:lnSpc>
                <a:tabLst>
                  <a:tab pos="838200" algn="l"/>
                </a:tabLst>
                <a:defRPr sz="1800">
                  <a:solidFill>
                    <a:srgbClr val="FFFFFF"/>
                  </a:solidFill>
                  <a:effectLst>
                    <a:outerShdw blurRad="38100" dist="12700" dir="5400000" rotWithShape="0">
                      <a:srgbClr val="000000">
                        <a:alpha val="50000"/>
                      </a:srgbClr>
                    </a:outerShdw>
                  </a:effectLst>
                  <a:latin typeface="Helvetica"/>
                  <a:ea typeface="Helvetica"/>
                  <a:cs typeface="Helvetica"/>
                  <a:sym typeface="Helvetica"/>
                </a:defRPr>
              </a:pPr>
              <a:endParaRPr/>
            </a:p>
          </p:txBody>
        </p:sp>
        <p:sp>
          <p:nvSpPr>
            <p:cNvPr id="1099" name="Shape 1423"/>
            <p:cNvSpPr txBox="1"/>
            <p:nvPr/>
          </p:nvSpPr>
          <p:spPr>
            <a:xfrm>
              <a:off x="36559" y="1025181"/>
              <a:ext cx="7826283" cy="133603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p>
              <a:pPr defTabSz="457200">
                <a:lnSpc>
                  <a:spcPts val="5000"/>
                </a:lnSpc>
                <a:tabLst>
                  <a:tab pos="838200" algn="l"/>
                </a:tabLst>
                <a:defRPr sz="4000">
                  <a:solidFill>
                    <a:srgbClr val="FFFFFF"/>
                  </a:solidFill>
                  <a:effectLst>
                    <a:outerShdw blurRad="38100" dist="12700" dir="5400000" rotWithShape="0">
                      <a:srgbClr val="000000">
                        <a:alpha val="50000"/>
                      </a:srgbClr>
                    </a:outerShdw>
                  </a:effectLst>
                  <a:latin typeface="Helvetica"/>
                  <a:ea typeface="Helvetica"/>
                  <a:cs typeface="Helvetica"/>
                  <a:sym typeface="Helvetica"/>
                </a:defRPr>
              </a:pPr>
              <a:r>
                <a:t>Approximately 80% of defects</a:t>
              </a:r>
              <a:br/>
              <a:r>
                <a:t>come from 20% of modules</a:t>
              </a:r>
            </a:p>
          </p:txBody>
        </p:sp>
      </p:gr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4" name="Deriving Test Case Specs"/>
          <p:cNvSpPr txBox="1">
            <a:spLocks noGrp="1"/>
          </p:cNvSpPr>
          <p:nvPr>
            <p:ph type="title"/>
          </p:nvPr>
        </p:nvSpPr>
        <p:spPr>
          <a:prstGeom prst="rect">
            <a:avLst/>
          </a:prstGeom>
        </p:spPr>
        <p:txBody>
          <a:bodyPr/>
          <a:lstStyle>
            <a:lvl1pPr>
              <a:defRPr>
                <a:solidFill>
                  <a:srgbClr val="005493"/>
                </a:solidFill>
              </a:defRPr>
            </a:lvl1pPr>
          </a:lstStyle>
          <a:p>
            <a:r>
              <a:t>Deriving Test Case Specs</a:t>
            </a:r>
          </a:p>
        </p:txBody>
      </p:sp>
      <p:sp>
        <p:nvSpPr>
          <p:cNvPr id="110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32</a:t>
            </a:fld>
            <a:endParaRPr/>
          </a:p>
        </p:txBody>
      </p:sp>
      <p:sp>
        <p:nvSpPr>
          <p:cNvPr id="1106" name="Input values enumerated in previous step…"/>
          <p:cNvSpPr txBox="1">
            <a:spLocks noGrp="1"/>
          </p:cNvSpPr>
          <p:nvPr>
            <p:ph type="body" idx="1"/>
          </p:nvPr>
        </p:nvSpPr>
        <p:spPr>
          <a:xfrm>
            <a:off x="1054100" y="2768600"/>
            <a:ext cx="10464800" cy="5715000"/>
          </a:xfrm>
          <a:prstGeom prst="rect">
            <a:avLst/>
          </a:prstGeom>
        </p:spPr>
        <p:txBody>
          <a:bodyPr>
            <a:noAutofit/>
          </a:bodyPr>
          <a:lstStyle/>
          <a:p>
            <a:pPr>
              <a:spcBef>
                <a:spcPts val="2400"/>
              </a:spcBef>
              <a:buFontTx/>
              <a:defRPr sz="3800">
                <a:solidFill>
                  <a:srgbClr val="000000"/>
                </a:solidFill>
                <a:latin typeface="Helvetica Neue"/>
                <a:ea typeface="Helvetica Neue"/>
                <a:cs typeface="Helvetica Neue"/>
                <a:sym typeface="Helvetica Neue"/>
              </a:defRPr>
            </a:pPr>
            <a:r>
              <a:t>Input values enumerated in previous step</a:t>
            </a:r>
          </a:p>
          <a:p>
            <a:pPr>
              <a:spcBef>
                <a:spcPts val="2400"/>
              </a:spcBef>
              <a:buFontTx/>
              <a:defRPr sz="3800">
                <a:solidFill>
                  <a:srgbClr val="000000"/>
                </a:solidFill>
                <a:latin typeface="Helvetica Neue"/>
                <a:ea typeface="Helvetica Neue"/>
                <a:cs typeface="Helvetica Neue"/>
                <a:sym typeface="Helvetica Neue"/>
              </a:defRPr>
            </a:pPr>
            <a:r>
              <a:t>Now: need to take care of </a:t>
            </a:r>
            <a:r>
              <a:rPr i="1"/>
              <a:t>combinations</a:t>
            </a:r>
          </a:p>
          <a:p>
            <a:pPr>
              <a:spcBef>
                <a:spcPts val="2400"/>
              </a:spcBef>
              <a:buFontTx/>
              <a:defRPr sz="3800">
                <a:solidFill>
                  <a:srgbClr val="000000"/>
                </a:solidFill>
                <a:latin typeface="Helvetica Neue"/>
                <a:ea typeface="Helvetica Neue"/>
                <a:cs typeface="Helvetica Neue"/>
                <a:sym typeface="Helvetica Neue"/>
              </a:defRPr>
            </a:pPr>
            <a:r>
              <a:t>Typically, one</a:t>
            </a:r>
            <a:br/>
            <a:r>
              <a:t>uses models</a:t>
            </a:r>
            <a:r>
              <a:rPr i="1"/>
              <a:t> and</a:t>
            </a:r>
            <a:br>
              <a:rPr i="1"/>
            </a:br>
            <a:r>
              <a:t>representative</a:t>
            </a:r>
            <a:br/>
            <a:r>
              <a:t>values to generate</a:t>
            </a:r>
            <a:br/>
            <a:r>
              <a:t>test cases</a:t>
            </a:r>
          </a:p>
        </p:txBody>
      </p:sp>
      <p:sp>
        <p:nvSpPr>
          <p:cNvPr id="1109" name="Representative values"/>
          <p:cNvSpPr/>
          <p:nvPr/>
        </p:nvSpPr>
        <p:spPr>
          <a:xfrm>
            <a:off x="5740400" y="50546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Representative</a:t>
            </a:r>
            <a:br/>
            <a:r>
              <a:t>values</a:t>
            </a:r>
          </a:p>
        </p:txBody>
      </p:sp>
      <p:sp>
        <p:nvSpPr>
          <p:cNvPr id="1110" name="Model"/>
          <p:cNvSpPr/>
          <p:nvPr/>
        </p:nvSpPr>
        <p:spPr>
          <a:xfrm>
            <a:off x="9474200" y="50546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Model</a:t>
            </a:r>
          </a:p>
        </p:txBody>
      </p:sp>
      <p:sp>
        <p:nvSpPr>
          <p:cNvPr id="1111" name="Test case specifications"/>
          <p:cNvSpPr/>
          <p:nvPr/>
        </p:nvSpPr>
        <p:spPr>
          <a:xfrm>
            <a:off x="7607300" y="74295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Test case</a:t>
            </a:r>
            <a:br/>
            <a:r>
              <a:t>specifications</a:t>
            </a:r>
          </a:p>
        </p:txBody>
      </p:sp>
      <p:sp>
        <p:nvSpPr>
          <p:cNvPr id="1114" name="Arrow"/>
          <p:cNvSpPr/>
          <p:nvPr/>
        </p:nvSpPr>
        <p:spPr>
          <a:xfrm rot="8100000">
            <a:off x="9599045" y="65230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16" name="Arrow"/>
          <p:cNvSpPr/>
          <p:nvPr/>
        </p:nvSpPr>
        <p:spPr>
          <a:xfrm rot="2700000">
            <a:off x="7986145" y="65230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20" name="derive"/>
          <p:cNvSpPr txBox="1"/>
          <p:nvPr/>
        </p:nvSpPr>
        <p:spPr>
          <a:xfrm>
            <a:off x="8733935" y="6718300"/>
            <a:ext cx="91127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derive</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27" name="Combinatorial Testing"/>
          <p:cNvSpPr txBox="1">
            <a:spLocks noGrp="1"/>
          </p:cNvSpPr>
          <p:nvPr>
            <p:ph type="title"/>
          </p:nvPr>
        </p:nvSpPr>
        <p:spPr>
          <a:prstGeom prst="rect">
            <a:avLst/>
          </a:prstGeom>
        </p:spPr>
        <p:txBody>
          <a:bodyPr/>
          <a:lstStyle>
            <a:lvl1pPr>
              <a:defRPr>
                <a:solidFill>
                  <a:srgbClr val="005493"/>
                </a:solidFill>
              </a:defRPr>
            </a:lvl1pPr>
          </a:lstStyle>
          <a:p>
            <a:r>
              <a:t>Combinatorial Testing</a:t>
            </a:r>
          </a:p>
        </p:txBody>
      </p:sp>
      <p:sp>
        <p:nvSpPr>
          <p:cNvPr id="1128"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33</a:t>
            </a:fld>
            <a:endParaRPr/>
          </a:p>
        </p:txBody>
      </p:sp>
      <p:graphicFrame>
        <p:nvGraphicFramePr>
          <p:cNvPr id="1129" name="2D Pie Chart"/>
          <p:cNvGraphicFramePr/>
          <p:nvPr/>
        </p:nvGraphicFramePr>
        <p:xfrm>
          <a:off x="2927350" y="2057400"/>
          <a:ext cx="7137400" cy="7137400"/>
        </p:xfrm>
        <a:graphic>
          <a:graphicData uri="http://schemas.openxmlformats.org/drawingml/2006/chart">
            <c:chart xmlns:c="http://schemas.openxmlformats.org/drawingml/2006/chart" xmlns:r="http://schemas.openxmlformats.org/officeDocument/2006/relationships" r:id="rId3"/>
          </a:graphicData>
        </a:graphic>
      </p:graphicFrame>
      <p:sp>
        <p:nvSpPr>
          <p:cNvPr id="1130" name="OS"/>
          <p:cNvSpPr txBox="1"/>
          <p:nvPr/>
        </p:nvSpPr>
        <p:spPr>
          <a:xfrm>
            <a:off x="10429013" y="3314700"/>
            <a:ext cx="797719" cy="723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200">
                <a:latin typeface="Gill Sans"/>
                <a:ea typeface="Gill Sans"/>
                <a:cs typeface="Gill Sans"/>
                <a:sym typeface="Gill Sans"/>
              </a:defRPr>
            </a:lvl1pPr>
          </a:lstStyle>
          <a:p>
            <a:r>
              <a:t>OS</a:t>
            </a:r>
          </a:p>
        </p:txBody>
      </p:sp>
      <p:sp>
        <p:nvSpPr>
          <p:cNvPr id="1131" name="Server"/>
          <p:cNvSpPr txBox="1"/>
          <p:nvPr/>
        </p:nvSpPr>
        <p:spPr>
          <a:xfrm>
            <a:off x="626330" y="3314700"/>
            <a:ext cx="1530885" cy="723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200">
                <a:latin typeface="Gill Sans"/>
                <a:ea typeface="Gill Sans"/>
                <a:cs typeface="Gill Sans"/>
                <a:sym typeface="Gill Sans"/>
              </a:defRPr>
            </a:lvl1pPr>
          </a:lstStyle>
          <a:p>
            <a:r>
              <a:t>Server</a:t>
            </a:r>
          </a:p>
        </p:txBody>
      </p:sp>
      <p:sp>
        <p:nvSpPr>
          <p:cNvPr id="1132" name="Database"/>
          <p:cNvSpPr txBox="1"/>
          <p:nvPr/>
        </p:nvSpPr>
        <p:spPr>
          <a:xfrm>
            <a:off x="8443217" y="8826500"/>
            <a:ext cx="2102310" cy="7239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4200">
                <a:latin typeface="Gill Sans"/>
                <a:ea typeface="Gill Sans"/>
                <a:cs typeface="Gill Sans"/>
                <a:sym typeface="Gill Sans"/>
              </a:defRPr>
            </a:lvl1pPr>
          </a:lstStyle>
          <a:p>
            <a:r>
              <a:t>Database</a:t>
            </a:r>
          </a:p>
        </p:txBody>
      </p:sp>
      <p:sp>
        <p:nvSpPr>
          <p:cNvPr id="1133" name="Triangle"/>
          <p:cNvSpPr/>
          <p:nvPr/>
        </p:nvSpPr>
        <p:spPr>
          <a:xfrm>
            <a:off x="4775200" y="4080933"/>
            <a:ext cx="2675467" cy="2997201"/>
          </a:xfrm>
          <a:custGeom>
            <a:avLst/>
            <a:gdLst/>
            <a:ahLst/>
            <a:cxnLst>
              <a:cxn ang="0">
                <a:pos x="wd2" y="hd2"/>
              </a:cxn>
              <a:cxn ang="5400000">
                <a:pos x="wd2" y="hd2"/>
              </a:cxn>
              <a:cxn ang="10800000">
                <a:pos x="wd2" y="hd2"/>
              </a:cxn>
              <a:cxn ang="16200000">
                <a:pos x="wd2" y="hd2"/>
              </a:cxn>
            </a:cxnLst>
            <a:rect l="0" t="0" r="r" b="b"/>
            <a:pathLst>
              <a:path w="21600" h="21600" extrusionOk="0">
                <a:moveTo>
                  <a:pt x="0" y="11105"/>
                </a:moveTo>
                <a:lnTo>
                  <a:pt x="20370" y="0"/>
                </a:lnTo>
                <a:lnTo>
                  <a:pt x="21600" y="21600"/>
                </a:lnTo>
                <a:lnTo>
                  <a:pt x="0" y="11105"/>
                </a:lnTo>
                <a:close/>
              </a:path>
            </a:pathLst>
          </a:custGeom>
          <a:ln w="63500">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34" name="Triangle"/>
          <p:cNvSpPr/>
          <p:nvPr/>
        </p:nvSpPr>
        <p:spPr>
          <a:xfrm>
            <a:off x="4775200" y="5626100"/>
            <a:ext cx="3454400" cy="15113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5294" y="21600"/>
                </a:lnTo>
                <a:lnTo>
                  <a:pt x="0" y="0"/>
                </a:lnTo>
                <a:close/>
              </a:path>
            </a:pathLst>
          </a:custGeom>
          <a:ln w="63500">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35" name="Triangle"/>
          <p:cNvSpPr/>
          <p:nvPr/>
        </p:nvSpPr>
        <p:spPr>
          <a:xfrm>
            <a:off x="5554132" y="4068233"/>
            <a:ext cx="1892301" cy="2959101"/>
          </a:xfrm>
          <a:custGeom>
            <a:avLst/>
            <a:gdLst/>
            <a:ahLst/>
            <a:cxnLst>
              <a:cxn ang="0">
                <a:pos x="wd2" y="hd2"/>
              </a:cxn>
              <a:cxn ang="5400000">
                <a:pos x="wd2" y="hd2"/>
              </a:cxn>
              <a:cxn ang="10800000">
                <a:pos x="wd2" y="hd2"/>
              </a:cxn>
              <a:cxn ang="16200000">
                <a:pos x="wd2" y="hd2"/>
              </a:cxn>
            </a:cxnLst>
            <a:rect l="0" t="0" r="r" b="b"/>
            <a:pathLst>
              <a:path w="21600" h="21600" extrusionOk="0">
                <a:moveTo>
                  <a:pt x="0" y="491"/>
                </a:moveTo>
                <a:lnTo>
                  <a:pt x="19754" y="0"/>
                </a:lnTo>
                <a:lnTo>
                  <a:pt x="21600" y="21600"/>
                </a:lnTo>
                <a:lnTo>
                  <a:pt x="0" y="491"/>
                </a:lnTo>
                <a:close/>
              </a:path>
            </a:pathLst>
          </a:custGeom>
          <a:ln w="63500">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1130"/>
                                        </p:tgtEl>
                                        <p:attrNameLst>
                                          <p:attrName>style.visibility</p:attrName>
                                        </p:attrNameLst>
                                      </p:cBhvr>
                                      <p:to>
                                        <p:strVal val="visible"/>
                                      </p:to>
                                    </p:set>
                                    <p:animEffect transition="in" filter="fade">
                                      <p:cBhvr>
                                        <p:cTn id="7" dur="1000"/>
                                        <p:tgtEl>
                                          <p:spTgt spid="1130"/>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32" fill="hold" grpId="2" nodeType="clickEffect">
                                  <p:stCondLst>
                                    <p:cond delay="0"/>
                                  </p:stCondLst>
                                  <p:childTnLst>
                                    <p:set>
                                      <p:cBhvr>
                                        <p:cTn id="11" fill="hold"/>
                                        <p:tgtEl>
                                          <p:spTgt spid="1129">
                                            <p:graphicEl>
                                              <a:chart seriesIdx="-4" categoryIdx="0" bldStep="category"/>
                                            </p:graphicEl>
                                          </p:spTgt>
                                        </p:tgtEl>
                                        <p:attrNameLst>
                                          <p:attrName>style.visibility</p:attrName>
                                        </p:attrNameLst>
                                      </p:cBhvr>
                                      <p:to>
                                        <p:strVal val="visible"/>
                                      </p:to>
                                    </p:set>
                                    <p:animEffect transition="in" filter="box(out)">
                                      <p:cBhvr>
                                        <p:cTn id="12" dur="1000"/>
                                        <p:tgtEl>
                                          <p:spTgt spid="1129">
                                            <p:graphicEl>
                                              <a:chart seriesIdx="-4" categoryIdx="0" bldStep="category"/>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32" fill="hold" grpId="2" nodeType="clickEffect">
                                  <p:stCondLst>
                                    <p:cond delay="0"/>
                                  </p:stCondLst>
                                  <p:childTnLst>
                                    <p:set>
                                      <p:cBhvr>
                                        <p:cTn id="16" fill="hold"/>
                                        <p:tgtEl>
                                          <p:spTgt spid="1129">
                                            <p:graphicEl>
                                              <a:chart seriesIdx="-4" categoryIdx="1" bldStep="category"/>
                                            </p:graphicEl>
                                          </p:spTgt>
                                        </p:tgtEl>
                                        <p:attrNameLst>
                                          <p:attrName>style.visibility</p:attrName>
                                        </p:attrNameLst>
                                      </p:cBhvr>
                                      <p:to>
                                        <p:strVal val="visible"/>
                                      </p:to>
                                    </p:set>
                                    <p:animEffect transition="in" filter="box(out)">
                                      <p:cBhvr>
                                        <p:cTn id="17" dur="1000"/>
                                        <p:tgtEl>
                                          <p:spTgt spid="1129">
                                            <p:graphicEl>
                                              <a:chart seriesIdx="-4" categoryIdx="1" bldStep="category"/>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3" nodeType="clickEffect">
                                  <p:stCondLst>
                                    <p:cond delay="0"/>
                                  </p:stCondLst>
                                  <p:iterate>
                                    <p:tmAbs val="0"/>
                                  </p:iterate>
                                  <p:childTnLst>
                                    <p:set>
                                      <p:cBhvr>
                                        <p:cTn id="21" fill="hold"/>
                                        <p:tgtEl>
                                          <p:spTgt spid="113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4" presetClass="entr" presetSubtype="32" fill="hold" grpId="2" nodeType="clickEffect">
                                  <p:stCondLst>
                                    <p:cond delay="0"/>
                                  </p:stCondLst>
                                  <p:childTnLst>
                                    <p:set>
                                      <p:cBhvr>
                                        <p:cTn id="25" fill="hold"/>
                                        <p:tgtEl>
                                          <p:spTgt spid="1129">
                                            <p:graphicEl>
                                              <a:chart seriesIdx="-4" categoryIdx="2" bldStep="category"/>
                                            </p:graphicEl>
                                          </p:spTgt>
                                        </p:tgtEl>
                                        <p:attrNameLst>
                                          <p:attrName>style.visibility</p:attrName>
                                        </p:attrNameLst>
                                      </p:cBhvr>
                                      <p:to>
                                        <p:strVal val="visible"/>
                                      </p:to>
                                    </p:set>
                                    <p:animEffect transition="in" filter="box(out)">
                                      <p:cBhvr>
                                        <p:cTn id="26" dur="1000"/>
                                        <p:tgtEl>
                                          <p:spTgt spid="1129">
                                            <p:graphicEl>
                                              <a:chart seriesIdx="-4" categoryIdx="2" bldStep="category"/>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4" presetClass="entr" presetSubtype="32" fill="hold" grpId="2" nodeType="clickEffect">
                                  <p:stCondLst>
                                    <p:cond delay="0"/>
                                  </p:stCondLst>
                                  <p:childTnLst>
                                    <p:set>
                                      <p:cBhvr>
                                        <p:cTn id="30" fill="hold"/>
                                        <p:tgtEl>
                                          <p:spTgt spid="1129">
                                            <p:graphicEl>
                                              <a:chart seriesIdx="-4" categoryIdx="3" bldStep="category"/>
                                            </p:graphicEl>
                                          </p:spTgt>
                                        </p:tgtEl>
                                        <p:attrNameLst>
                                          <p:attrName>style.visibility</p:attrName>
                                        </p:attrNameLst>
                                      </p:cBhvr>
                                      <p:to>
                                        <p:strVal val="visible"/>
                                      </p:to>
                                    </p:set>
                                    <p:animEffect transition="in" filter="box(out)">
                                      <p:cBhvr>
                                        <p:cTn id="31" dur="1000"/>
                                        <p:tgtEl>
                                          <p:spTgt spid="1129">
                                            <p:graphicEl>
                                              <a:chart seriesIdx="-4" categoryIdx="3" bldStep="category"/>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4" nodeType="clickEffect">
                                  <p:stCondLst>
                                    <p:cond delay="0"/>
                                  </p:stCondLst>
                                  <p:iterate>
                                    <p:tmAbs val="0"/>
                                  </p:iterate>
                                  <p:childTnLst>
                                    <p:set>
                                      <p:cBhvr>
                                        <p:cTn id="35" fill="hold"/>
                                        <p:tgtEl>
                                          <p:spTgt spid="113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4" presetClass="entr" presetSubtype="32" fill="hold" grpId="2" nodeType="clickEffect">
                                  <p:stCondLst>
                                    <p:cond delay="0"/>
                                  </p:stCondLst>
                                  <p:childTnLst>
                                    <p:set>
                                      <p:cBhvr>
                                        <p:cTn id="39" fill="hold"/>
                                        <p:tgtEl>
                                          <p:spTgt spid="1129">
                                            <p:graphicEl>
                                              <a:chart seriesIdx="-4" categoryIdx="4" bldStep="category"/>
                                            </p:graphicEl>
                                          </p:spTgt>
                                        </p:tgtEl>
                                        <p:attrNameLst>
                                          <p:attrName>style.visibility</p:attrName>
                                        </p:attrNameLst>
                                      </p:cBhvr>
                                      <p:to>
                                        <p:strVal val="visible"/>
                                      </p:to>
                                    </p:set>
                                    <p:animEffect transition="in" filter="box(out)">
                                      <p:cBhvr>
                                        <p:cTn id="40" dur="1000"/>
                                        <p:tgtEl>
                                          <p:spTgt spid="1129">
                                            <p:graphicEl>
                                              <a:chart seriesIdx="-4" categoryIdx="4" bldStep="category"/>
                                            </p:graphicEl>
                                          </p:spTgt>
                                        </p:tgtEl>
                                      </p:cBhvr>
                                    </p:animEffect>
                                  </p:childTnLst>
                                </p:cTn>
                              </p:par>
                            </p:childTnLst>
                          </p:cTn>
                        </p:par>
                      </p:childTnLst>
                    </p:cTn>
                  </p:par>
                  <p:par>
                    <p:cTn id="41" fill="hold">
                      <p:stCondLst>
                        <p:cond delay="indefinite"/>
                      </p:stCondLst>
                      <p:childTnLst>
                        <p:par>
                          <p:cTn id="42" fill="hold">
                            <p:stCondLst>
                              <p:cond delay="0"/>
                            </p:stCondLst>
                            <p:childTnLst>
                              <p:par>
                                <p:cTn id="43" presetID="4" presetClass="entr" presetSubtype="32" fill="hold" grpId="2" nodeType="clickEffect">
                                  <p:stCondLst>
                                    <p:cond delay="0"/>
                                  </p:stCondLst>
                                  <p:childTnLst>
                                    <p:set>
                                      <p:cBhvr>
                                        <p:cTn id="44" fill="hold"/>
                                        <p:tgtEl>
                                          <p:spTgt spid="1129">
                                            <p:graphicEl>
                                              <a:chart seriesIdx="-4" categoryIdx="5" bldStep="category"/>
                                            </p:graphicEl>
                                          </p:spTgt>
                                        </p:tgtEl>
                                        <p:attrNameLst>
                                          <p:attrName>style.visibility</p:attrName>
                                        </p:attrNameLst>
                                      </p:cBhvr>
                                      <p:to>
                                        <p:strVal val="visible"/>
                                      </p:to>
                                    </p:set>
                                    <p:animEffect transition="in" filter="box(out)">
                                      <p:cBhvr>
                                        <p:cTn id="45" dur="1000"/>
                                        <p:tgtEl>
                                          <p:spTgt spid="1129">
                                            <p:graphicEl>
                                              <a:chart seriesIdx="-4" categoryIdx="5" bldStep="category"/>
                                            </p:graphic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fill="hold" grpId="5" nodeType="clickEffect">
                                  <p:stCondLst>
                                    <p:cond delay="0"/>
                                  </p:stCondLst>
                                  <p:iterate type="lt">
                                    <p:tmAbs val="0"/>
                                  </p:iterate>
                                  <p:childTnLst>
                                    <p:set>
                                      <p:cBhvr>
                                        <p:cTn id="49" fill="hold"/>
                                        <p:tgtEl>
                                          <p:spTgt spid="1134"/>
                                        </p:tgtEl>
                                        <p:attrNameLst>
                                          <p:attrName>style.visibility</p:attrName>
                                        </p:attrNameLst>
                                      </p:cBhvr>
                                      <p:to>
                                        <p:strVal val="visible"/>
                                      </p:to>
                                    </p:set>
                                    <p:animEffect transition="in" filter="fade">
                                      <p:cBhvr>
                                        <p:cTn id="50" dur="1000"/>
                                        <p:tgtEl>
                                          <p:spTgt spid="113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fill="hold" grpId="6" nodeType="clickEffect">
                                  <p:stCondLst>
                                    <p:cond delay="0"/>
                                  </p:stCondLst>
                                  <p:iterate>
                                    <p:tmAbs val="0"/>
                                  </p:iterate>
                                  <p:childTnLst>
                                    <p:animEffect transition="out" filter="fade">
                                      <p:cBhvr>
                                        <p:cTn id="54" dur="1000" fill="hold"/>
                                        <p:tgtEl>
                                          <p:spTgt spid="1134"/>
                                        </p:tgtEl>
                                      </p:cBhvr>
                                    </p:animEffect>
                                    <p:set>
                                      <p:cBhvr>
                                        <p:cTn id="55" fill="hold">
                                          <p:stCondLst>
                                            <p:cond delay="999"/>
                                          </p:stCondLst>
                                        </p:cTn>
                                        <p:tgtEl>
                                          <p:spTgt spid="1134"/>
                                        </p:tgtEl>
                                        <p:attrNameLst>
                                          <p:attrName>style.visibility</p:attrName>
                                        </p:attrNameLst>
                                      </p:cBhvr>
                                      <p:to>
                                        <p:strVal val="hidden"/>
                                      </p:to>
                                    </p:set>
                                  </p:childTnLst>
                                </p:cTn>
                              </p:par>
                            </p:childTnLst>
                          </p:cTn>
                        </p:par>
                        <p:par>
                          <p:cTn id="56" fill="hold">
                            <p:stCondLst>
                              <p:cond delay="1000"/>
                            </p:stCondLst>
                            <p:childTnLst>
                              <p:par>
                                <p:cTn id="57" presetID="10" presetClass="entr" fill="hold" grpId="7" nodeType="afterEffect">
                                  <p:stCondLst>
                                    <p:cond delay="0"/>
                                  </p:stCondLst>
                                  <p:iterate type="lt">
                                    <p:tmAbs val="0"/>
                                  </p:iterate>
                                  <p:childTnLst>
                                    <p:set>
                                      <p:cBhvr>
                                        <p:cTn id="58" fill="hold"/>
                                        <p:tgtEl>
                                          <p:spTgt spid="1135"/>
                                        </p:tgtEl>
                                        <p:attrNameLst>
                                          <p:attrName>style.visibility</p:attrName>
                                        </p:attrNameLst>
                                      </p:cBhvr>
                                      <p:to>
                                        <p:strVal val="visible"/>
                                      </p:to>
                                    </p:set>
                                    <p:animEffect transition="in" filter="fade">
                                      <p:cBhvr>
                                        <p:cTn id="59" dur="1000"/>
                                        <p:tgtEl>
                                          <p:spTgt spid="1135"/>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xit" fill="hold" grpId="8" nodeType="clickEffect">
                                  <p:stCondLst>
                                    <p:cond delay="0"/>
                                  </p:stCondLst>
                                  <p:iterate>
                                    <p:tmAbs val="0"/>
                                  </p:iterate>
                                  <p:childTnLst>
                                    <p:animEffect transition="out" filter="fade">
                                      <p:cBhvr>
                                        <p:cTn id="63" dur="1000" fill="hold"/>
                                        <p:tgtEl>
                                          <p:spTgt spid="1135"/>
                                        </p:tgtEl>
                                      </p:cBhvr>
                                    </p:animEffect>
                                    <p:set>
                                      <p:cBhvr>
                                        <p:cTn id="64" fill="hold">
                                          <p:stCondLst>
                                            <p:cond delay="999"/>
                                          </p:stCondLst>
                                        </p:cTn>
                                        <p:tgtEl>
                                          <p:spTgt spid="1135"/>
                                        </p:tgtEl>
                                        <p:attrNameLst>
                                          <p:attrName>style.visibility</p:attrName>
                                        </p:attrNameLst>
                                      </p:cBhvr>
                                      <p:to>
                                        <p:strVal val="hidden"/>
                                      </p:to>
                                    </p:set>
                                  </p:childTnLst>
                                </p:cTn>
                              </p:par>
                            </p:childTnLst>
                          </p:cTn>
                        </p:par>
                        <p:par>
                          <p:cTn id="65" fill="hold">
                            <p:stCondLst>
                              <p:cond delay="1000"/>
                            </p:stCondLst>
                            <p:childTnLst>
                              <p:par>
                                <p:cTn id="66" presetID="10" presetClass="entr" fill="hold" grpId="9" nodeType="afterEffect">
                                  <p:stCondLst>
                                    <p:cond delay="0"/>
                                  </p:stCondLst>
                                  <p:iterate type="lt">
                                    <p:tmAbs val="0"/>
                                  </p:iterate>
                                  <p:childTnLst>
                                    <p:set>
                                      <p:cBhvr>
                                        <p:cTn id="67" fill="hold"/>
                                        <p:tgtEl>
                                          <p:spTgt spid="1133"/>
                                        </p:tgtEl>
                                        <p:attrNameLst>
                                          <p:attrName>style.visibility</p:attrName>
                                        </p:attrNameLst>
                                      </p:cBhvr>
                                      <p:to>
                                        <p:strVal val="visible"/>
                                      </p:to>
                                    </p:set>
                                    <p:animEffect transition="in" filter="fade">
                                      <p:cBhvr>
                                        <p:cTn id="68" dur="1000"/>
                                        <p:tgtEl>
                                          <p:spTgt spid="1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29" grpId="2">
        <p:bldSub>
          <a:bldChart bld="category"/>
        </p:bldSub>
      </p:bldGraphic>
      <p:bldP spid="1130" grpId="1" animBg="1" advAuto="0"/>
      <p:bldP spid="1131" grpId="4" animBg="1" advAuto="0"/>
      <p:bldP spid="1132" grpId="3" animBg="1" advAuto="0"/>
      <p:bldP spid="1133" grpId="9" animBg="1" advAuto="0"/>
      <p:bldP spid="1134" grpId="5" animBg="1" advAuto="0"/>
      <p:bldP spid="1134" grpId="6" animBg="1" advAuto="0"/>
      <p:bldP spid="1135" grpId="7" animBg="1" advAuto="0"/>
      <p:bldP spid="1135" grpId="8" animBg="1" advAuto="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37" name="Combinatorial Testing"/>
          <p:cNvSpPr txBox="1">
            <a:spLocks noGrp="1"/>
          </p:cNvSpPr>
          <p:nvPr>
            <p:ph type="title"/>
          </p:nvPr>
        </p:nvSpPr>
        <p:spPr>
          <a:prstGeom prst="rect">
            <a:avLst/>
          </a:prstGeom>
        </p:spPr>
        <p:txBody>
          <a:bodyPr/>
          <a:lstStyle>
            <a:lvl1pPr>
              <a:defRPr>
                <a:solidFill>
                  <a:srgbClr val="005493"/>
                </a:solidFill>
              </a:defRPr>
            </a:lvl1pPr>
          </a:lstStyle>
          <a:p>
            <a:r>
              <a:t>Combinatorial Testing</a:t>
            </a:r>
          </a:p>
        </p:txBody>
      </p:sp>
      <p:sp>
        <p:nvSpPr>
          <p:cNvPr id="1138" name="Eliminate invalid combinations…"/>
          <p:cNvSpPr txBox="1">
            <a:spLocks noGrp="1"/>
          </p:cNvSpPr>
          <p:nvPr>
            <p:ph type="body" idx="1"/>
          </p:nvPr>
        </p:nvSpPr>
        <p:spPr>
          <a:prstGeom prst="rect">
            <a:avLst/>
          </a:prstGeom>
        </p:spPr>
        <p:txBody>
          <a:bodyPr/>
          <a:lstStyle/>
          <a:p>
            <a:pPr>
              <a:spcBef>
                <a:spcPts val="1000"/>
              </a:spcBef>
              <a:defRPr>
                <a:solidFill>
                  <a:srgbClr val="000000"/>
                </a:solidFill>
              </a:defRPr>
            </a:pPr>
            <a:r>
              <a:t>Eliminate invalid combinations</a:t>
            </a:r>
          </a:p>
          <a:p>
            <a:pPr lvl="1">
              <a:spcBef>
                <a:spcPts val="1000"/>
              </a:spcBef>
              <a:buChar char="-"/>
              <a:defRPr>
                <a:solidFill>
                  <a:srgbClr val="000000"/>
                </a:solidFill>
              </a:defRPr>
            </a:pPr>
            <a:r>
              <a:t>IIS only runs on Windows, for example</a:t>
            </a:r>
          </a:p>
          <a:p>
            <a:pPr>
              <a:spcBef>
                <a:spcPts val="1000"/>
              </a:spcBef>
              <a:defRPr>
                <a:solidFill>
                  <a:srgbClr val="000000"/>
                </a:solidFill>
              </a:defRPr>
            </a:pPr>
            <a:endParaRPr/>
          </a:p>
          <a:p>
            <a:pPr>
              <a:spcBef>
                <a:spcPts val="1000"/>
              </a:spcBef>
              <a:defRPr>
                <a:solidFill>
                  <a:srgbClr val="000000"/>
                </a:solidFill>
              </a:defRPr>
            </a:pPr>
            <a:r>
              <a:t>Cover all pairs of combinations</a:t>
            </a:r>
          </a:p>
          <a:p>
            <a:pPr lvl="1">
              <a:spcBef>
                <a:spcPts val="1000"/>
              </a:spcBef>
              <a:buChar char="-"/>
              <a:defRPr>
                <a:solidFill>
                  <a:srgbClr val="000000"/>
                </a:solidFill>
              </a:defRPr>
            </a:pPr>
            <a:r>
              <a:t>such as MySQL on Windows and Linux</a:t>
            </a:r>
          </a:p>
          <a:p>
            <a:pPr>
              <a:spcBef>
                <a:spcPts val="1000"/>
              </a:spcBef>
              <a:defRPr>
                <a:solidFill>
                  <a:srgbClr val="000000"/>
                </a:solidFill>
              </a:defRPr>
            </a:pPr>
            <a:endParaRPr/>
          </a:p>
          <a:p>
            <a:pPr>
              <a:spcBef>
                <a:spcPts val="1000"/>
              </a:spcBef>
              <a:defRPr>
                <a:solidFill>
                  <a:srgbClr val="000000"/>
                </a:solidFill>
              </a:defRPr>
            </a:pPr>
            <a:r>
              <a:t>Combinations typically generated automatically</a:t>
            </a:r>
          </a:p>
          <a:p>
            <a:pPr lvl="1">
              <a:spcBef>
                <a:spcPts val="1000"/>
              </a:spcBef>
              <a:buChar char="-"/>
              <a:defRPr>
                <a:solidFill>
                  <a:srgbClr val="000000"/>
                </a:solidFill>
              </a:defRPr>
            </a:pPr>
            <a:r>
              <a:t>and – hopefully – tested automatically, too</a:t>
            </a:r>
          </a:p>
        </p:txBody>
      </p:sp>
      <p:sp>
        <p:nvSpPr>
          <p:cNvPr id="1139"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34</a:t>
            </a:fld>
            <a:endParaRP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41" name="Pairwise Testing"/>
          <p:cNvSpPr txBox="1">
            <a:spLocks noGrp="1"/>
          </p:cNvSpPr>
          <p:nvPr>
            <p:ph type="title"/>
          </p:nvPr>
        </p:nvSpPr>
        <p:spPr>
          <a:prstGeom prst="rect">
            <a:avLst/>
          </a:prstGeom>
        </p:spPr>
        <p:txBody>
          <a:bodyPr/>
          <a:lstStyle>
            <a:lvl1pPr>
              <a:defRPr>
                <a:solidFill>
                  <a:srgbClr val="005493"/>
                </a:solidFill>
              </a:defRPr>
            </a:lvl1pPr>
          </a:lstStyle>
          <a:p>
            <a:r>
              <a:t>Pairwise Testing</a:t>
            </a:r>
          </a:p>
        </p:txBody>
      </p:sp>
      <p:sp>
        <p:nvSpPr>
          <p:cNvPr id="1142"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35</a:t>
            </a:fld>
            <a:endParaRPr/>
          </a:p>
        </p:txBody>
      </p:sp>
      <p:grpSp>
        <p:nvGrpSpPr>
          <p:cNvPr id="1149" name="Group"/>
          <p:cNvGrpSpPr/>
          <p:nvPr/>
        </p:nvGrpSpPr>
        <p:grpSpPr>
          <a:xfrm>
            <a:off x="2210071" y="2140221"/>
            <a:ext cx="3412583" cy="3412583"/>
            <a:chOff x="-25128" y="-31478"/>
            <a:chExt cx="3412581" cy="3412581"/>
          </a:xfrm>
        </p:grpSpPr>
        <p:graphicFrame>
          <p:nvGraphicFramePr>
            <p:cNvPr id="1143" name="2D Pie Chart"/>
            <p:cNvGraphicFramePr/>
            <p:nvPr/>
          </p:nvGraphicFramePr>
          <p:xfrm>
            <a:off x="93662" y="87312"/>
            <a:ext cx="3175001" cy="3175001"/>
          </p:xfrm>
          <a:graphic>
            <a:graphicData uri="http://schemas.openxmlformats.org/drawingml/2006/chart">
              <c:chart xmlns:c="http://schemas.openxmlformats.org/drawingml/2006/chart" xmlns:r="http://schemas.openxmlformats.org/officeDocument/2006/relationships" r:id="rId3"/>
            </a:graphicData>
          </a:graphic>
        </p:graphicFrame>
        <p:sp>
          <p:nvSpPr>
            <p:cNvPr id="1144" name="Oval"/>
            <p:cNvSpPr/>
            <p:nvPr/>
          </p:nvSpPr>
          <p:spPr>
            <a:xfrm>
              <a:off x="1092200" y="1079500"/>
              <a:ext cx="1155700" cy="1193800"/>
            </a:xfrm>
            <a:prstGeom prst="ellipse">
              <a:avLst/>
            </a:prstGeom>
            <a:solidFill>
              <a:srgbClr val="FFFFFF"/>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aphicFrame>
          <p:nvGraphicFramePr>
            <p:cNvPr id="1145" name="2D Pie Chart"/>
            <p:cNvGraphicFramePr/>
            <p:nvPr/>
          </p:nvGraphicFramePr>
          <p:xfrm>
            <a:off x="-25129" y="-31479"/>
            <a:ext cx="3412583" cy="3412583"/>
          </p:xfrm>
          <a:graphic>
            <a:graphicData uri="http://schemas.openxmlformats.org/drawingml/2006/chart">
              <c:chart xmlns:c="http://schemas.openxmlformats.org/drawingml/2006/chart" xmlns:r="http://schemas.openxmlformats.org/officeDocument/2006/relationships" r:id="rId4"/>
            </a:graphicData>
          </a:graphic>
        </p:graphicFrame>
        <p:sp>
          <p:nvSpPr>
            <p:cNvPr id="1146" name="Oval"/>
            <p:cNvSpPr/>
            <p:nvPr/>
          </p:nvSpPr>
          <p:spPr>
            <a:xfrm>
              <a:off x="1092200" y="1079500"/>
              <a:ext cx="1155700" cy="1193800"/>
            </a:xfrm>
            <a:prstGeom prst="ellipse">
              <a:avLst/>
            </a:prstGeom>
            <a:solidFill>
              <a:srgbClr val="FFFFFF"/>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47" name="Triangle"/>
            <p:cNvSpPr/>
            <p:nvPr/>
          </p:nvSpPr>
          <p:spPr>
            <a:xfrm>
              <a:off x="1337733" y="1164166"/>
              <a:ext cx="592667" cy="1016001"/>
            </a:xfrm>
            <a:custGeom>
              <a:avLst/>
              <a:gdLst/>
              <a:ahLst/>
              <a:cxnLst>
                <a:cxn ang="0">
                  <a:pos x="wd2" y="hd2"/>
                </a:cxn>
                <a:cxn ang="5400000">
                  <a:pos x="wd2" y="hd2"/>
                </a:cxn>
                <a:cxn ang="10800000">
                  <a:pos x="wd2" y="hd2"/>
                </a:cxn>
                <a:cxn ang="16200000">
                  <a:pos x="wd2" y="hd2"/>
                </a:cxn>
              </a:cxnLst>
              <a:rect l="0" t="0" r="r" b="b"/>
              <a:pathLst>
                <a:path w="21600" h="21600" extrusionOk="0">
                  <a:moveTo>
                    <a:pt x="0" y="360"/>
                  </a:moveTo>
                  <a:lnTo>
                    <a:pt x="21600" y="0"/>
                  </a:lnTo>
                  <a:lnTo>
                    <a:pt x="1234" y="21600"/>
                  </a:lnTo>
                  <a:lnTo>
                    <a:pt x="0" y="360"/>
                  </a:lnTo>
                  <a:close/>
                </a:path>
              </a:pathLst>
            </a:custGeom>
            <a:noFill/>
            <a:ln w="76200" cap="flat">
              <a:solidFill>
                <a:srgbClr val="FF93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48" name="Oval"/>
            <p:cNvSpPr/>
            <p:nvPr/>
          </p:nvSpPr>
          <p:spPr>
            <a:xfrm>
              <a:off x="0" y="0"/>
              <a:ext cx="3352800" cy="3340100"/>
            </a:xfrm>
            <a:prstGeom prst="ellipse">
              <a:avLst/>
            </a:prstGeom>
            <a:noFill/>
            <a:ln w="88900" cap="flat">
              <a:solidFill>
                <a:srgbClr val="FF93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grpSp>
        <p:nvGrpSpPr>
          <p:cNvPr id="1156" name="Group"/>
          <p:cNvGrpSpPr/>
          <p:nvPr/>
        </p:nvGrpSpPr>
        <p:grpSpPr>
          <a:xfrm>
            <a:off x="7378971" y="2140221"/>
            <a:ext cx="3412583" cy="3412583"/>
            <a:chOff x="-12428" y="-31478"/>
            <a:chExt cx="3412581" cy="3412581"/>
          </a:xfrm>
        </p:grpSpPr>
        <p:graphicFrame>
          <p:nvGraphicFramePr>
            <p:cNvPr id="1150" name="2D Pie Chart"/>
            <p:cNvGraphicFramePr/>
            <p:nvPr/>
          </p:nvGraphicFramePr>
          <p:xfrm>
            <a:off x="106362" y="87312"/>
            <a:ext cx="3175001" cy="3175001"/>
          </p:xfrm>
          <a:graphic>
            <a:graphicData uri="http://schemas.openxmlformats.org/drawingml/2006/chart">
              <c:chart xmlns:c="http://schemas.openxmlformats.org/drawingml/2006/chart" xmlns:r="http://schemas.openxmlformats.org/officeDocument/2006/relationships" r:id="rId5"/>
            </a:graphicData>
          </a:graphic>
        </p:graphicFrame>
        <p:sp>
          <p:nvSpPr>
            <p:cNvPr id="1151" name="Oval"/>
            <p:cNvSpPr/>
            <p:nvPr/>
          </p:nvSpPr>
          <p:spPr>
            <a:xfrm>
              <a:off x="1104900" y="1079500"/>
              <a:ext cx="1155700" cy="1193800"/>
            </a:xfrm>
            <a:prstGeom prst="ellipse">
              <a:avLst/>
            </a:prstGeom>
            <a:solidFill>
              <a:srgbClr val="FFFFFF"/>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aphicFrame>
          <p:nvGraphicFramePr>
            <p:cNvPr id="1152" name="2D Pie Chart"/>
            <p:cNvGraphicFramePr/>
            <p:nvPr/>
          </p:nvGraphicFramePr>
          <p:xfrm>
            <a:off x="-12429" y="-31479"/>
            <a:ext cx="3412583" cy="3412583"/>
          </p:xfrm>
          <a:graphic>
            <a:graphicData uri="http://schemas.openxmlformats.org/drawingml/2006/chart">
              <c:chart xmlns:c="http://schemas.openxmlformats.org/drawingml/2006/chart" xmlns:r="http://schemas.openxmlformats.org/officeDocument/2006/relationships" r:id="rId6"/>
            </a:graphicData>
          </a:graphic>
        </p:graphicFrame>
        <p:sp>
          <p:nvSpPr>
            <p:cNvPr id="1153" name="Oval"/>
            <p:cNvSpPr/>
            <p:nvPr/>
          </p:nvSpPr>
          <p:spPr>
            <a:xfrm>
              <a:off x="1104900" y="1079500"/>
              <a:ext cx="1155700" cy="1193800"/>
            </a:xfrm>
            <a:prstGeom prst="ellipse">
              <a:avLst/>
            </a:prstGeom>
            <a:solidFill>
              <a:srgbClr val="FFFFFF"/>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54" name="Triangle"/>
            <p:cNvSpPr/>
            <p:nvPr/>
          </p:nvSpPr>
          <p:spPr>
            <a:xfrm>
              <a:off x="1092200" y="1638300"/>
              <a:ext cx="1151467" cy="524934"/>
            </a:xfrm>
            <a:custGeom>
              <a:avLst/>
              <a:gdLst/>
              <a:ahLst/>
              <a:cxnLst>
                <a:cxn ang="0">
                  <a:pos x="wd2" y="hd2"/>
                </a:cxn>
                <a:cxn ang="5400000">
                  <a:pos x="wd2" y="hd2"/>
                </a:cxn>
                <a:cxn ang="10800000">
                  <a:pos x="wd2" y="hd2"/>
                </a:cxn>
                <a:cxn ang="16200000">
                  <a:pos x="wd2" y="hd2"/>
                </a:cxn>
              </a:cxnLst>
              <a:rect l="0" t="0" r="r" b="b"/>
              <a:pathLst>
                <a:path w="21600" h="21600" extrusionOk="0">
                  <a:moveTo>
                    <a:pt x="0" y="1394"/>
                  </a:moveTo>
                  <a:lnTo>
                    <a:pt x="21600" y="0"/>
                  </a:lnTo>
                  <a:lnTo>
                    <a:pt x="4765" y="21600"/>
                  </a:lnTo>
                  <a:lnTo>
                    <a:pt x="0" y="1394"/>
                  </a:lnTo>
                  <a:close/>
                </a:path>
              </a:pathLst>
            </a:custGeom>
            <a:noFill/>
            <a:ln w="76200" cap="flat">
              <a:solidFill>
                <a:srgbClr val="FF93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55" name="Oval"/>
            <p:cNvSpPr/>
            <p:nvPr/>
          </p:nvSpPr>
          <p:spPr>
            <a:xfrm>
              <a:off x="0" y="0"/>
              <a:ext cx="3352800" cy="3340100"/>
            </a:xfrm>
            <a:prstGeom prst="ellipse">
              <a:avLst/>
            </a:prstGeom>
            <a:noFill/>
            <a:ln w="88900" cap="flat">
              <a:solidFill>
                <a:srgbClr val="FF93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grpSp>
        <p:nvGrpSpPr>
          <p:cNvPr id="1163" name="Group"/>
          <p:cNvGrpSpPr/>
          <p:nvPr/>
        </p:nvGrpSpPr>
        <p:grpSpPr>
          <a:xfrm>
            <a:off x="2210071" y="6128021"/>
            <a:ext cx="3412583" cy="3412583"/>
            <a:chOff x="-37828" y="-31478"/>
            <a:chExt cx="3412581" cy="3412581"/>
          </a:xfrm>
        </p:grpSpPr>
        <p:graphicFrame>
          <p:nvGraphicFramePr>
            <p:cNvPr id="1157" name="2D Pie Chart"/>
            <p:cNvGraphicFramePr/>
            <p:nvPr/>
          </p:nvGraphicFramePr>
          <p:xfrm>
            <a:off x="80962" y="87312"/>
            <a:ext cx="3175001" cy="3175001"/>
          </p:xfrm>
          <a:graphic>
            <a:graphicData uri="http://schemas.openxmlformats.org/drawingml/2006/chart">
              <c:chart xmlns:c="http://schemas.openxmlformats.org/drawingml/2006/chart" xmlns:r="http://schemas.openxmlformats.org/officeDocument/2006/relationships" r:id="rId7"/>
            </a:graphicData>
          </a:graphic>
        </p:graphicFrame>
        <p:sp>
          <p:nvSpPr>
            <p:cNvPr id="1158" name="Oval"/>
            <p:cNvSpPr/>
            <p:nvPr/>
          </p:nvSpPr>
          <p:spPr>
            <a:xfrm>
              <a:off x="1079500" y="1079500"/>
              <a:ext cx="1155700" cy="1193800"/>
            </a:xfrm>
            <a:prstGeom prst="ellipse">
              <a:avLst/>
            </a:prstGeom>
            <a:solidFill>
              <a:srgbClr val="FFFFFF"/>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aphicFrame>
          <p:nvGraphicFramePr>
            <p:cNvPr id="1159" name="2D Pie Chart"/>
            <p:cNvGraphicFramePr/>
            <p:nvPr/>
          </p:nvGraphicFramePr>
          <p:xfrm>
            <a:off x="-37829" y="-31479"/>
            <a:ext cx="3412583" cy="3412583"/>
          </p:xfrm>
          <a:graphic>
            <a:graphicData uri="http://schemas.openxmlformats.org/drawingml/2006/chart">
              <c:chart xmlns:c="http://schemas.openxmlformats.org/drawingml/2006/chart" xmlns:r="http://schemas.openxmlformats.org/officeDocument/2006/relationships" r:id="rId8"/>
            </a:graphicData>
          </a:graphic>
        </p:graphicFrame>
        <p:sp>
          <p:nvSpPr>
            <p:cNvPr id="1160" name="Oval"/>
            <p:cNvSpPr/>
            <p:nvPr/>
          </p:nvSpPr>
          <p:spPr>
            <a:xfrm>
              <a:off x="1079500" y="1079500"/>
              <a:ext cx="1155700" cy="1193800"/>
            </a:xfrm>
            <a:prstGeom prst="ellipse">
              <a:avLst/>
            </a:prstGeom>
            <a:solidFill>
              <a:srgbClr val="FFFFFF"/>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61" name="Triangle"/>
            <p:cNvSpPr/>
            <p:nvPr/>
          </p:nvSpPr>
          <p:spPr>
            <a:xfrm>
              <a:off x="1104900" y="1172633"/>
              <a:ext cx="846667" cy="999067"/>
            </a:xfrm>
            <a:custGeom>
              <a:avLst/>
              <a:gdLst/>
              <a:ahLst/>
              <a:cxnLst>
                <a:cxn ang="0">
                  <a:pos x="wd2" y="hd2"/>
                </a:cxn>
                <a:cxn ang="5400000">
                  <a:pos x="wd2" y="hd2"/>
                </a:cxn>
                <a:cxn ang="10800000">
                  <a:pos x="wd2" y="hd2"/>
                </a:cxn>
                <a:cxn ang="16200000">
                  <a:pos x="wd2" y="hd2"/>
                </a:cxn>
              </a:cxnLst>
              <a:rect l="0" t="0" r="r" b="b"/>
              <a:pathLst>
                <a:path w="21600" h="21600" extrusionOk="0">
                  <a:moveTo>
                    <a:pt x="0" y="10983"/>
                  </a:moveTo>
                  <a:lnTo>
                    <a:pt x="21600" y="0"/>
                  </a:lnTo>
                  <a:lnTo>
                    <a:pt x="21600" y="21600"/>
                  </a:lnTo>
                  <a:lnTo>
                    <a:pt x="0" y="10983"/>
                  </a:lnTo>
                  <a:close/>
                </a:path>
              </a:pathLst>
            </a:custGeom>
            <a:noFill/>
            <a:ln w="76200" cap="flat">
              <a:solidFill>
                <a:srgbClr val="FF93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62" name="Oval"/>
            <p:cNvSpPr/>
            <p:nvPr/>
          </p:nvSpPr>
          <p:spPr>
            <a:xfrm>
              <a:off x="0" y="0"/>
              <a:ext cx="3352800" cy="3340100"/>
            </a:xfrm>
            <a:prstGeom prst="ellipse">
              <a:avLst/>
            </a:prstGeom>
            <a:noFill/>
            <a:ln w="88900" cap="flat">
              <a:solidFill>
                <a:srgbClr val="FF93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grpSp>
        <p:nvGrpSpPr>
          <p:cNvPr id="1170" name="Group"/>
          <p:cNvGrpSpPr/>
          <p:nvPr/>
        </p:nvGrpSpPr>
        <p:grpSpPr>
          <a:xfrm>
            <a:off x="7378971" y="6128021"/>
            <a:ext cx="3412583" cy="3412583"/>
            <a:chOff x="-25128" y="-31478"/>
            <a:chExt cx="3412581" cy="3412581"/>
          </a:xfrm>
        </p:grpSpPr>
        <p:graphicFrame>
          <p:nvGraphicFramePr>
            <p:cNvPr id="1164" name="2D Pie Chart"/>
            <p:cNvGraphicFramePr/>
            <p:nvPr/>
          </p:nvGraphicFramePr>
          <p:xfrm>
            <a:off x="93662" y="87312"/>
            <a:ext cx="3175001" cy="3175001"/>
          </p:xfrm>
          <a:graphic>
            <a:graphicData uri="http://schemas.openxmlformats.org/drawingml/2006/chart">
              <c:chart xmlns:c="http://schemas.openxmlformats.org/drawingml/2006/chart" xmlns:r="http://schemas.openxmlformats.org/officeDocument/2006/relationships" r:id="rId9"/>
            </a:graphicData>
          </a:graphic>
        </p:graphicFrame>
        <p:sp>
          <p:nvSpPr>
            <p:cNvPr id="1165" name="Oval"/>
            <p:cNvSpPr/>
            <p:nvPr/>
          </p:nvSpPr>
          <p:spPr>
            <a:xfrm>
              <a:off x="1092200" y="1079500"/>
              <a:ext cx="1155700" cy="1193800"/>
            </a:xfrm>
            <a:prstGeom prst="ellipse">
              <a:avLst/>
            </a:prstGeom>
            <a:solidFill>
              <a:srgbClr val="FFFFFF"/>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aphicFrame>
          <p:nvGraphicFramePr>
            <p:cNvPr id="1166" name="2D Pie Chart"/>
            <p:cNvGraphicFramePr/>
            <p:nvPr/>
          </p:nvGraphicFramePr>
          <p:xfrm>
            <a:off x="-25129" y="-31479"/>
            <a:ext cx="3412583" cy="3412583"/>
          </p:xfrm>
          <a:graphic>
            <a:graphicData uri="http://schemas.openxmlformats.org/drawingml/2006/chart">
              <c:chart xmlns:c="http://schemas.openxmlformats.org/drawingml/2006/chart" xmlns:r="http://schemas.openxmlformats.org/officeDocument/2006/relationships" r:id="rId10"/>
            </a:graphicData>
          </a:graphic>
        </p:graphicFrame>
        <p:sp>
          <p:nvSpPr>
            <p:cNvPr id="1167" name="Oval"/>
            <p:cNvSpPr/>
            <p:nvPr/>
          </p:nvSpPr>
          <p:spPr>
            <a:xfrm>
              <a:off x="1092200" y="1079500"/>
              <a:ext cx="1155700" cy="1193800"/>
            </a:xfrm>
            <a:prstGeom prst="ellipse">
              <a:avLst/>
            </a:prstGeom>
            <a:solidFill>
              <a:srgbClr val="FFFFFF"/>
            </a:solidFill>
            <a:ln w="12700" cap="flat">
              <a:noFill/>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68" name="Triangle"/>
            <p:cNvSpPr/>
            <p:nvPr/>
          </p:nvSpPr>
          <p:spPr>
            <a:xfrm>
              <a:off x="1079500" y="1646766"/>
              <a:ext cx="1134534" cy="508001"/>
            </a:xfrm>
            <a:custGeom>
              <a:avLst/>
              <a:gdLst/>
              <a:ahLst/>
              <a:cxnLst>
                <a:cxn ang="0">
                  <a:pos x="wd2" y="hd2"/>
                </a:cxn>
                <a:cxn ang="5400000">
                  <a:pos x="wd2" y="hd2"/>
                </a:cxn>
                <a:cxn ang="10800000">
                  <a:pos x="wd2" y="hd2"/>
                </a:cxn>
                <a:cxn ang="16200000">
                  <a:pos x="wd2" y="hd2"/>
                </a:cxn>
              </a:cxnLst>
              <a:rect l="0" t="0" r="r" b="b"/>
              <a:pathLst>
                <a:path w="21600" h="21600" extrusionOk="0">
                  <a:moveTo>
                    <a:pt x="0" y="720"/>
                  </a:moveTo>
                  <a:lnTo>
                    <a:pt x="21600" y="0"/>
                  </a:lnTo>
                  <a:lnTo>
                    <a:pt x="17087" y="21600"/>
                  </a:lnTo>
                  <a:lnTo>
                    <a:pt x="0" y="720"/>
                  </a:lnTo>
                  <a:close/>
                </a:path>
              </a:pathLst>
            </a:custGeom>
            <a:noFill/>
            <a:ln w="76200" cap="flat">
              <a:solidFill>
                <a:srgbClr val="FF93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169" name="Oval"/>
            <p:cNvSpPr/>
            <p:nvPr/>
          </p:nvSpPr>
          <p:spPr>
            <a:xfrm>
              <a:off x="0" y="0"/>
              <a:ext cx="3352800" cy="3340100"/>
            </a:xfrm>
            <a:prstGeom prst="ellipse">
              <a:avLst/>
            </a:prstGeom>
            <a:noFill/>
            <a:ln w="88900" cap="flat">
              <a:solidFill>
                <a:srgbClr val="FF93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4" presetClass="entr" presetSubtype="32" fill="hold" grpId="1" nodeType="clickEffect">
                                  <p:stCondLst>
                                    <p:cond delay="0"/>
                                  </p:stCondLst>
                                  <p:iterate>
                                    <p:tmAbs val="0"/>
                                  </p:iterate>
                                  <p:childTnLst>
                                    <p:set>
                                      <p:cBhvr>
                                        <p:cTn id="6" fill="hold"/>
                                        <p:tgtEl>
                                          <p:spTgt spid="1149"/>
                                        </p:tgtEl>
                                        <p:attrNameLst>
                                          <p:attrName>style.visibility</p:attrName>
                                        </p:attrNameLst>
                                      </p:cBhvr>
                                      <p:to>
                                        <p:strVal val="visible"/>
                                      </p:to>
                                    </p:set>
                                    <p:animEffect transition="in" filter="box(out)">
                                      <p:cBhvr>
                                        <p:cTn id="7" dur="1000"/>
                                        <p:tgtEl>
                                          <p:spTgt spid="1149"/>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32" fill="hold" grpId="2" nodeType="clickEffect">
                                  <p:stCondLst>
                                    <p:cond delay="0"/>
                                  </p:stCondLst>
                                  <p:iterate>
                                    <p:tmAbs val="0"/>
                                  </p:iterate>
                                  <p:childTnLst>
                                    <p:set>
                                      <p:cBhvr>
                                        <p:cTn id="11" fill="hold"/>
                                        <p:tgtEl>
                                          <p:spTgt spid="1156"/>
                                        </p:tgtEl>
                                        <p:attrNameLst>
                                          <p:attrName>style.visibility</p:attrName>
                                        </p:attrNameLst>
                                      </p:cBhvr>
                                      <p:to>
                                        <p:strVal val="visible"/>
                                      </p:to>
                                    </p:set>
                                    <p:animEffect transition="in" filter="box(out)">
                                      <p:cBhvr>
                                        <p:cTn id="12" dur="1000"/>
                                        <p:tgtEl>
                                          <p:spTgt spid="1156"/>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32" fill="hold" grpId="3" nodeType="clickEffect">
                                  <p:stCondLst>
                                    <p:cond delay="0"/>
                                  </p:stCondLst>
                                  <p:iterate>
                                    <p:tmAbs val="0"/>
                                  </p:iterate>
                                  <p:childTnLst>
                                    <p:set>
                                      <p:cBhvr>
                                        <p:cTn id="16" fill="hold"/>
                                        <p:tgtEl>
                                          <p:spTgt spid="1163"/>
                                        </p:tgtEl>
                                        <p:attrNameLst>
                                          <p:attrName>style.visibility</p:attrName>
                                        </p:attrNameLst>
                                      </p:cBhvr>
                                      <p:to>
                                        <p:strVal val="visible"/>
                                      </p:to>
                                    </p:set>
                                    <p:animEffect transition="in" filter="box(out)">
                                      <p:cBhvr>
                                        <p:cTn id="17" dur="1000"/>
                                        <p:tgtEl>
                                          <p:spTgt spid="1163"/>
                                        </p:tgtEl>
                                      </p:cBhvr>
                                    </p:animEffect>
                                  </p:childTnLst>
                                </p:cTn>
                              </p:par>
                            </p:childTnLst>
                          </p:cTn>
                        </p:par>
                      </p:childTnLst>
                    </p:cTn>
                  </p:par>
                  <p:par>
                    <p:cTn id="18" fill="hold">
                      <p:stCondLst>
                        <p:cond delay="indefinite"/>
                      </p:stCondLst>
                      <p:childTnLst>
                        <p:par>
                          <p:cTn id="19" fill="hold">
                            <p:stCondLst>
                              <p:cond delay="0"/>
                            </p:stCondLst>
                            <p:childTnLst>
                              <p:par>
                                <p:cTn id="20" presetID="4" presetClass="entr" presetSubtype="32" fill="hold" grpId="4" nodeType="clickEffect">
                                  <p:stCondLst>
                                    <p:cond delay="0"/>
                                  </p:stCondLst>
                                  <p:iterate>
                                    <p:tmAbs val="0"/>
                                  </p:iterate>
                                  <p:childTnLst>
                                    <p:set>
                                      <p:cBhvr>
                                        <p:cTn id="21" fill="hold"/>
                                        <p:tgtEl>
                                          <p:spTgt spid="1170"/>
                                        </p:tgtEl>
                                        <p:attrNameLst>
                                          <p:attrName>style.visibility</p:attrName>
                                        </p:attrNameLst>
                                      </p:cBhvr>
                                      <p:to>
                                        <p:strVal val="visible"/>
                                      </p:to>
                                    </p:set>
                                    <p:animEffect transition="in" filter="box(out)">
                                      <p:cBhvr>
                                        <p:cTn id="22" dur="1000"/>
                                        <p:tgtEl>
                                          <p:spTgt spid="1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9" grpId="1" animBg="1" advAuto="0"/>
      <p:bldP spid="1156" grpId="2" animBg="1" advAuto="0"/>
      <p:bldP spid="1163" grpId="3" animBg="1" advAuto="0"/>
      <p:bldP spid="1170" grpId="4" animBg="1" advAuto="0"/>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174" name="SERVER.png" descr="SERVER.png"/>
          <p:cNvPicPr>
            <a:picLocks noChangeAspect="1"/>
          </p:cNvPicPr>
          <p:nvPr/>
        </p:nvPicPr>
        <p:blipFill>
          <a:blip r:embed="rId3"/>
          <a:stretch>
            <a:fillRect/>
          </a:stretch>
        </p:blipFill>
        <p:spPr>
          <a:xfrm>
            <a:off x="0" y="0"/>
            <a:ext cx="13004800" cy="9753600"/>
          </a:xfrm>
          <a:prstGeom prst="rect">
            <a:avLst/>
          </a:prstGeom>
          <a:ln w="12700">
            <a:miter lim="400000"/>
          </a:ln>
        </p:spPr>
      </p:pic>
      <p:sp>
        <p:nvSpPr>
          <p:cNvPr id="1175" name="Testing Environment"/>
          <p:cNvSpPr txBox="1">
            <a:spLocks noGrp="1"/>
          </p:cNvSpPr>
          <p:nvPr>
            <p:ph type="title"/>
          </p:nvPr>
        </p:nvSpPr>
        <p:spPr>
          <a:prstGeom prst="rect">
            <a:avLst/>
          </a:prstGeom>
        </p:spPr>
        <p:txBody>
          <a:bodyPr/>
          <a:lstStyle>
            <a:lvl1pPr>
              <a:defRPr>
                <a:solidFill>
                  <a:srgbClr val="FFFFFF"/>
                </a:solidFill>
              </a:defRPr>
            </a:lvl1pPr>
          </a:lstStyle>
          <a:p>
            <a:r>
              <a:t>Testing Environment</a:t>
            </a:r>
          </a:p>
        </p:txBody>
      </p:sp>
      <p:sp>
        <p:nvSpPr>
          <p:cNvPr id="1176"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36</a:t>
            </a:fld>
            <a:endParaRPr/>
          </a:p>
        </p:txBody>
      </p:sp>
      <p:sp>
        <p:nvSpPr>
          <p:cNvPr id="1177" name="Millions of configurations…"/>
          <p:cNvSpPr txBox="1">
            <a:spLocks noGrp="1"/>
          </p:cNvSpPr>
          <p:nvPr>
            <p:ph type="body" idx="1"/>
          </p:nvPr>
        </p:nvSpPr>
        <p:spPr>
          <a:xfrm>
            <a:off x="1270000" y="2768600"/>
            <a:ext cx="10464800" cy="5715000"/>
          </a:xfrm>
          <a:prstGeom prst="rect">
            <a:avLst/>
          </a:prstGeom>
          <a:effectLst>
            <a:outerShdw blurRad="127000" dist="76200" dir="2700000" rotWithShape="0">
              <a:srgbClr val="000000">
                <a:alpha val="75000"/>
              </a:srgbClr>
            </a:outerShdw>
          </a:effectLst>
        </p:spPr>
        <p:txBody>
          <a:bodyPr anchor="ctr">
            <a:noAutofit/>
          </a:bodyPr>
          <a:lstStyle/>
          <a:p>
            <a:pPr marL="869801" indent="-552301" defTabSz="457200">
              <a:lnSpc>
                <a:spcPts val="5000"/>
              </a:lnSpc>
              <a:spcBef>
                <a:spcPts val="2600"/>
              </a:spcBef>
              <a:buSzPct val="171429"/>
              <a:buFontTx/>
              <a:tabLst>
                <a:tab pos="1511300" algn="l"/>
              </a:tabLst>
              <a:defRPr sz="4200">
                <a:solidFill>
                  <a:srgbClr val="FFFFFF"/>
                </a:solidFill>
                <a:latin typeface="Gill Sans"/>
                <a:ea typeface="Gill Sans"/>
                <a:cs typeface="Gill Sans"/>
                <a:sym typeface="Gill Sans"/>
              </a:defRPr>
            </a:pPr>
            <a:r>
              <a:rPr>
                <a:effectLst>
                  <a:outerShdw blurRad="127000" dist="76200" dir="2700000" rotWithShape="0">
                    <a:srgbClr val="000000">
                      <a:alpha val="75000"/>
                    </a:srgbClr>
                  </a:outerShdw>
                </a:effectLst>
              </a:rPr>
              <a:t>Millions of configurations</a:t>
            </a:r>
          </a:p>
          <a:p>
            <a:pPr marL="869801" indent="-552301" defTabSz="457200">
              <a:lnSpc>
                <a:spcPts val="5000"/>
              </a:lnSpc>
              <a:spcBef>
                <a:spcPts val="2600"/>
              </a:spcBef>
              <a:buSzPct val="171429"/>
              <a:buFontTx/>
              <a:tabLst>
                <a:tab pos="1511300" algn="l"/>
              </a:tabLst>
              <a:defRPr sz="4200">
                <a:solidFill>
                  <a:srgbClr val="FFFFFF"/>
                </a:solidFill>
                <a:latin typeface="Gill Sans"/>
                <a:ea typeface="Gill Sans"/>
                <a:cs typeface="Gill Sans"/>
                <a:sym typeface="Gill Sans"/>
              </a:defRPr>
            </a:pPr>
            <a:r>
              <a:rPr>
                <a:effectLst>
                  <a:outerShdw blurRad="127000" dist="76200" dir="2700000" rotWithShape="0">
                    <a:srgbClr val="000000">
                      <a:alpha val="75000"/>
                    </a:srgbClr>
                  </a:outerShdw>
                </a:effectLst>
              </a:rPr>
              <a:t>Testing on dozens of different machines</a:t>
            </a:r>
          </a:p>
          <a:p>
            <a:pPr marL="869801" indent="-552301" defTabSz="457200">
              <a:lnSpc>
                <a:spcPts val="5000"/>
              </a:lnSpc>
              <a:spcBef>
                <a:spcPts val="2600"/>
              </a:spcBef>
              <a:buSzPct val="171429"/>
              <a:buFontTx/>
              <a:tabLst>
                <a:tab pos="1511300" algn="l"/>
              </a:tabLst>
              <a:defRPr sz="4200">
                <a:solidFill>
                  <a:srgbClr val="FFFFFF"/>
                </a:solidFill>
                <a:latin typeface="Gill Sans"/>
                <a:ea typeface="Gill Sans"/>
                <a:cs typeface="Gill Sans"/>
                <a:sym typeface="Gill Sans"/>
              </a:defRPr>
            </a:pPr>
            <a:r>
              <a:rPr>
                <a:effectLst>
                  <a:outerShdw blurRad="127000" dist="76200" dir="2700000" rotWithShape="0">
                    <a:srgbClr val="000000">
                      <a:alpha val="75000"/>
                    </a:srgbClr>
                  </a:outerShdw>
                </a:effectLst>
              </a:rPr>
              <a:t>All needed to find &amp; reproduce problems</a:t>
            </a:r>
          </a:p>
        </p:txBody>
      </p:sp>
      <p:sp>
        <p:nvSpPr>
          <p:cNvPr id="1178" name="Millions of configurations…"/>
          <p:cNvSpPr txBox="1"/>
          <p:nvPr/>
        </p:nvSpPr>
        <p:spPr>
          <a:xfrm>
            <a:off x="1270000" y="2768600"/>
            <a:ext cx="10464800" cy="5715000"/>
          </a:xfrm>
          <a:prstGeom prst="rect">
            <a:avLst/>
          </a:prstGeom>
          <a:ln w="12700">
            <a:miter lim="400000"/>
          </a:ln>
          <a:effectLst>
            <a:outerShdw blurRad="127000" dist="76200" dir="2700000" rotWithShape="0">
              <a:srgbClr val="000000">
                <a:alpha val="75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marL="869801" indent="-552301" algn="l" defTabSz="457200">
              <a:lnSpc>
                <a:spcPts val="5000"/>
              </a:lnSpc>
              <a:spcBef>
                <a:spcPts val="2600"/>
              </a:spcBef>
              <a:buSzPct val="171429"/>
              <a:buChar char="•"/>
              <a:tabLst>
                <a:tab pos="1511300" algn="l"/>
              </a:tabLst>
              <a:defRPr sz="4200">
                <a:solidFill>
                  <a:srgbClr val="FFFFFF"/>
                </a:solidFill>
                <a:latin typeface="Gill Sans"/>
                <a:ea typeface="Gill Sans"/>
                <a:cs typeface="Gill Sans"/>
                <a:sym typeface="Gill Sans"/>
              </a:defRPr>
            </a:pPr>
            <a:r>
              <a:rPr>
                <a:effectLst>
                  <a:outerShdw blurRad="127000" dist="76200" dir="2700000" rotWithShape="0">
                    <a:srgbClr val="000000">
                      <a:alpha val="75000"/>
                    </a:srgbClr>
                  </a:outerShdw>
                </a:effectLst>
              </a:rPr>
              <a:t>Millions of configurations</a:t>
            </a:r>
          </a:p>
          <a:p>
            <a:pPr marL="869801" indent="-552301" algn="l" defTabSz="457200">
              <a:lnSpc>
                <a:spcPts val="5000"/>
              </a:lnSpc>
              <a:spcBef>
                <a:spcPts val="2600"/>
              </a:spcBef>
              <a:buSzPct val="171429"/>
              <a:buChar char="•"/>
              <a:tabLst>
                <a:tab pos="1511300" algn="l"/>
              </a:tabLst>
              <a:defRPr sz="4200">
                <a:solidFill>
                  <a:srgbClr val="FFFFFF"/>
                </a:solidFill>
                <a:latin typeface="Gill Sans"/>
                <a:ea typeface="Gill Sans"/>
                <a:cs typeface="Gill Sans"/>
                <a:sym typeface="Gill Sans"/>
              </a:defRPr>
            </a:pPr>
            <a:r>
              <a:rPr>
                <a:effectLst>
                  <a:outerShdw blurRad="127000" dist="76200" dir="2700000" rotWithShape="0">
                    <a:srgbClr val="000000">
                      <a:alpha val="75000"/>
                    </a:srgbClr>
                  </a:outerShdw>
                </a:effectLst>
              </a:rPr>
              <a:t>Testing on dozens of different machines</a:t>
            </a:r>
          </a:p>
          <a:p>
            <a:pPr marL="869801" indent="-552301" algn="l" defTabSz="457200">
              <a:lnSpc>
                <a:spcPts val="5000"/>
              </a:lnSpc>
              <a:spcBef>
                <a:spcPts val="2600"/>
              </a:spcBef>
              <a:buSzPct val="171429"/>
              <a:buChar char="•"/>
              <a:tabLst>
                <a:tab pos="1511300" algn="l"/>
              </a:tabLst>
              <a:defRPr sz="4200">
                <a:solidFill>
                  <a:srgbClr val="FFFFFF"/>
                </a:solidFill>
                <a:latin typeface="Gill Sans"/>
                <a:ea typeface="Gill Sans"/>
                <a:cs typeface="Gill Sans"/>
                <a:sym typeface="Gill Sans"/>
              </a:defRPr>
            </a:pPr>
            <a:r>
              <a:rPr>
                <a:effectLst>
                  <a:outerShdw blurRad="127000" dist="76200" dir="2700000" rotWithShape="0">
                    <a:srgbClr val="000000">
                      <a:alpha val="75000"/>
                    </a:srgbClr>
                  </a:outerShdw>
                </a:effectLst>
              </a:rPr>
              <a:t>All needed to find &amp; reproduce problems</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2" name="Deriving Test Cases"/>
          <p:cNvSpPr txBox="1">
            <a:spLocks noGrp="1"/>
          </p:cNvSpPr>
          <p:nvPr>
            <p:ph type="title"/>
          </p:nvPr>
        </p:nvSpPr>
        <p:spPr>
          <a:prstGeom prst="rect">
            <a:avLst/>
          </a:prstGeom>
        </p:spPr>
        <p:txBody>
          <a:bodyPr/>
          <a:lstStyle>
            <a:lvl1pPr>
              <a:defRPr>
                <a:solidFill>
                  <a:srgbClr val="005493"/>
                </a:solidFill>
              </a:defRPr>
            </a:lvl1pPr>
          </a:lstStyle>
          <a:p>
            <a:r>
              <a:t>Deriving Test Cases</a:t>
            </a:r>
          </a:p>
        </p:txBody>
      </p:sp>
      <p:sp>
        <p:nvSpPr>
          <p:cNvPr id="118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37</a:t>
            </a:fld>
            <a:endParaRPr/>
          </a:p>
        </p:txBody>
      </p:sp>
      <p:sp>
        <p:nvSpPr>
          <p:cNvPr id="1184" name="Implement test cases in code…"/>
          <p:cNvSpPr txBox="1">
            <a:spLocks noGrp="1"/>
          </p:cNvSpPr>
          <p:nvPr>
            <p:ph type="body" sz="half" idx="1"/>
          </p:nvPr>
        </p:nvSpPr>
        <p:spPr>
          <a:xfrm>
            <a:off x="1270000" y="2768600"/>
            <a:ext cx="10464800" cy="4203700"/>
          </a:xfrm>
          <a:prstGeom prst="rect">
            <a:avLst/>
          </a:prstGeom>
        </p:spPr>
        <p:txBody>
          <a:bodyPr anchor="ctr">
            <a:noAutofit/>
          </a:bodyPr>
          <a:lstStyle/>
          <a:p>
            <a:pPr marL="889000" indent="-571500">
              <a:spcBef>
                <a:spcPts val="2400"/>
              </a:spcBef>
              <a:buSzPct val="171000"/>
              <a:buFontTx/>
              <a:defRPr sz="4000">
                <a:solidFill>
                  <a:srgbClr val="000000"/>
                </a:solidFill>
                <a:latin typeface="Helvetica Neue"/>
                <a:ea typeface="Helvetica Neue"/>
                <a:cs typeface="Helvetica Neue"/>
                <a:sym typeface="Helvetica Neue"/>
              </a:defRPr>
            </a:pPr>
            <a:r>
              <a:t>Implement test cases in code</a:t>
            </a:r>
          </a:p>
          <a:p>
            <a:pPr marL="889000" indent="-571500">
              <a:spcBef>
                <a:spcPts val="2400"/>
              </a:spcBef>
              <a:buSzPct val="171000"/>
              <a:buFontTx/>
              <a:defRPr sz="4000">
                <a:solidFill>
                  <a:srgbClr val="000000"/>
                </a:solidFill>
                <a:latin typeface="Helvetica Neue"/>
                <a:ea typeface="Helvetica Neue"/>
                <a:cs typeface="Helvetica Neue"/>
                <a:sym typeface="Helvetica Neue"/>
              </a:defRPr>
            </a:pPr>
            <a:r>
              <a:t>Requires building </a:t>
            </a:r>
            <a:r>
              <a:rPr i="1"/>
              <a:t>scaffolding –</a:t>
            </a:r>
            <a:br>
              <a:rPr i="1"/>
            </a:br>
            <a:r>
              <a:t>i.e.,</a:t>
            </a:r>
            <a:r>
              <a:rPr i="1"/>
              <a:t> </a:t>
            </a:r>
            <a:r>
              <a:t>drivers and stubs</a:t>
            </a:r>
          </a:p>
        </p:txBody>
      </p:sp>
      <p:sp>
        <p:nvSpPr>
          <p:cNvPr id="1189" name="Test case specifications"/>
          <p:cNvSpPr/>
          <p:nvPr/>
        </p:nvSpPr>
        <p:spPr>
          <a:xfrm>
            <a:off x="7607300" y="74295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Test case</a:t>
            </a:r>
            <a:br/>
            <a:r>
              <a:t>specifications</a:t>
            </a:r>
          </a:p>
        </p:txBody>
      </p:sp>
      <p:sp>
        <p:nvSpPr>
          <p:cNvPr id="1199" name="Test case"/>
          <p:cNvSpPr/>
          <p:nvPr/>
        </p:nvSpPr>
        <p:spPr>
          <a:xfrm>
            <a:off x="1803400" y="74168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Test case</a:t>
            </a:r>
          </a:p>
        </p:txBody>
      </p:sp>
      <p:sp>
        <p:nvSpPr>
          <p:cNvPr id="1201" name="Arrow"/>
          <p:cNvSpPr/>
          <p:nvPr/>
        </p:nvSpPr>
        <p:spPr>
          <a:xfrm flipH="1">
            <a:off x="5382646" y="7640644"/>
            <a:ext cx="1803401" cy="825501"/>
          </a:xfrm>
          <a:prstGeom prst="rightArrow">
            <a:avLst>
              <a:gd name="adj1" fmla="val 36952"/>
              <a:gd name="adj2" fmla="val 56942"/>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05" name="Unit Tests"/>
          <p:cNvSpPr txBox="1">
            <a:spLocks noGrp="1"/>
          </p:cNvSpPr>
          <p:nvPr>
            <p:ph type="title"/>
          </p:nvPr>
        </p:nvSpPr>
        <p:spPr>
          <a:prstGeom prst="rect">
            <a:avLst/>
          </a:prstGeom>
        </p:spPr>
        <p:txBody>
          <a:bodyPr/>
          <a:lstStyle>
            <a:lvl1pPr>
              <a:defRPr>
                <a:solidFill>
                  <a:srgbClr val="005493"/>
                </a:solidFill>
              </a:defRPr>
            </a:lvl1pPr>
          </a:lstStyle>
          <a:p>
            <a:r>
              <a:t>Unit Tests</a:t>
            </a:r>
          </a:p>
        </p:txBody>
      </p:sp>
      <p:sp>
        <p:nvSpPr>
          <p:cNvPr id="1206" name="Directly access units (= classes, modules, components…) at their programming interfaces…"/>
          <p:cNvSpPr txBox="1">
            <a:spLocks noGrp="1"/>
          </p:cNvSpPr>
          <p:nvPr>
            <p:ph type="body" idx="1"/>
          </p:nvPr>
        </p:nvSpPr>
        <p:spPr>
          <a:prstGeom prst="rect">
            <a:avLst/>
          </a:prstGeom>
        </p:spPr>
        <p:txBody>
          <a:bodyPr/>
          <a:lstStyle/>
          <a:p>
            <a:pPr>
              <a:defRPr>
                <a:solidFill>
                  <a:srgbClr val="000000"/>
                </a:solidFill>
              </a:defRPr>
            </a:pPr>
            <a:r>
              <a:t>Directly access units (= classes, modules, components…) at their programming interfaces</a:t>
            </a:r>
          </a:p>
          <a:p>
            <a:pPr>
              <a:defRPr>
                <a:solidFill>
                  <a:srgbClr val="000000"/>
                </a:solidFill>
              </a:defRPr>
            </a:pPr>
            <a:r>
              <a:t>Encapsulate a set of tests as a single syntactical unit</a:t>
            </a:r>
          </a:p>
          <a:p>
            <a:pPr>
              <a:defRPr>
                <a:solidFill>
                  <a:srgbClr val="000000"/>
                </a:solidFill>
              </a:defRPr>
            </a:pPr>
            <a:r>
              <a:t>Available for all programming languages (JUNIT for Java, CPPUNIT for C++, Mocha for TypeScript and JavaScript, etc.)</a:t>
            </a:r>
          </a:p>
        </p:txBody>
      </p:sp>
      <p:sp>
        <p:nvSpPr>
          <p:cNvPr id="1207"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38</a:t>
            </a:fld>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09" name="Recap: Systematic Functional Testing"/>
          <p:cNvSpPr txBox="1">
            <a:spLocks noGrp="1"/>
          </p:cNvSpPr>
          <p:nvPr>
            <p:ph type="title"/>
          </p:nvPr>
        </p:nvSpPr>
        <p:spPr>
          <a:prstGeom prst="rect">
            <a:avLst/>
          </a:prstGeom>
        </p:spPr>
        <p:txBody>
          <a:bodyPr/>
          <a:lstStyle>
            <a:lvl1pPr>
              <a:defRPr>
                <a:solidFill>
                  <a:srgbClr val="005493"/>
                </a:solidFill>
              </a:defRPr>
            </a:lvl1pPr>
          </a:lstStyle>
          <a:p>
            <a:r>
              <a:t>Recap: Systematic Functional Testing</a:t>
            </a:r>
          </a:p>
        </p:txBody>
      </p:sp>
      <p:sp>
        <p:nvSpPr>
          <p:cNvPr id="1210" name="Slide Number"/>
          <p:cNvSpPr txBox="1">
            <a:spLocks noGrp="1"/>
          </p:cNvSpPr>
          <p:nvPr>
            <p:ph type="sldNum" sz="quarter" idx="2"/>
          </p:nvPr>
        </p:nvSpPr>
        <p:spPr>
          <a:xfrm>
            <a:off x="12357277" y="9199778"/>
            <a:ext cx="222937"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39</a:t>
            </a:fld>
            <a:endParaRPr/>
          </a:p>
        </p:txBody>
      </p:sp>
      <p:sp>
        <p:nvSpPr>
          <p:cNvPr id="1211" name="Functional specification"/>
          <p:cNvSpPr/>
          <p:nvPr/>
        </p:nvSpPr>
        <p:spPr>
          <a:xfrm>
            <a:off x="1803400" y="28067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Functional</a:t>
            </a:r>
            <a:br/>
            <a:r>
              <a:t>specification</a:t>
            </a:r>
          </a:p>
        </p:txBody>
      </p:sp>
      <p:sp>
        <p:nvSpPr>
          <p:cNvPr id="1212" name="Independently testable feature"/>
          <p:cNvSpPr/>
          <p:nvPr/>
        </p:nvSpPr>
        <p:spPr>
          <a:xfrm>
            <a:off x="7607300" y="28067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Independently</a:t>
            </a:r>
            <a:br/>
            <a:r>
              <a:t>testable feature</a:t>
            </a:r>
          </a:p>
        </p:txBody>
      </p:sp>
      <p:sp>
        <p:nvSpPr>
          <p:cNvPr id="1213" name="Representative values"/>
          <p:cNvSpPr/>
          <p:nvPr/>
        </p:nvSpPr>
        <p:spPr>
          <a:xfrm>
            <a:off x="5740400" y="50546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Representative</a:t>
            </a:r>
            <a:br/>
            <a:r>
              <a:t>values</a:t>
            </a:r>
          </a:p>
        </p:txBody>
      </p:sp>
      <p:sp>
        <p:nvSpPr>
          <p:cNvPr id="1214" name="Model"/>
          <p:cNvSpPr/>
          <p:nvPr/>
        </p:nvSpPr>
        <p:spPr>
          <a:xfrm>
            <a:off x="9474200" y="50546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Model</a:t>
            </a:r>
          </a:p>
        </p:txBody>
      </p:sp>
      <p:sp>
        <p:nvSpPr>
          <p:cNvPr id="1215" name="Test case specifications"/>
          <p:cNvSpPr/>
          <p:nvPr/>
        </p:nvSpPr>
        <p:spPr>
          <a:xfrm>
            <a:off x="7607300" y="74295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Test case</a:t>
            </a:r>
            <a:br/>
            <a:r>
              <a:t>specifications</a:t>
            </a:r>
          </a:p>
        </p:txBody>
      </p:sp>
      <p:sp>
        <p:nvSpPr>
          <p:cNvPr id="1216" name="Arrow"/>
          <p:cNvSpPr/>
          <p:nvPr/>
        </p:nvSpPr>
        <p:spPr>
          <a:xfrm rot="8100000">
            <a:off x="7884545" y="42243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17" name="Arrow"/>
          <p:cNvSpPr/>
          <p:nvPr/>
        </p:nvSpPr>
        <p:spPr>
          <a:xfrm>
            <a:off x="5382646" y="3030544"/>
            <a:ext cx="1803401" cy="825501"/>
          </a:xfrm>
          <a:prstGeom prst="rightArrow">
            <a:avLst>
              <a:gd name="adj1" fmla="val 36952"/>
              <a:gd name="adj2" fmla="val 56942"/>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18" name="Arrow"/>
          <p:cNvSpPr/>
          <p:nvPr/>
        </p:nvSpPr>
        <p:spPr>
          <a:xfrm rot="8100000">
            <a:off x="9599045" y="65230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19" name="Arrow"/>
          <p:cNvSpPr/>
          <p:nvPr/>
        </p:nvSpPr>
        <p:spPr>
          <a:xfrm rot="2700000">
            <a:off x="9700645" y="42243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20" name="Arrow"/>
          <p:cNvSpPr/>
          <p:nvPr/>
        </p:nvSpPr>
        <p:spPr>
          <a:xfrm rot="2700000">
            <a:off x="7986145" y="65230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21" name="identify"/>
          <p:cNvSpPr txBox="1"/>
          <p:nvPr/>
        </p:nvSpPr>
        <p:spPr>
          <a:xfrm>
            <a:off x="6789160" y="4330700"/>
            <a:ext cx="106702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identify</a:t>
            </a:r>
          </a:p>
        </p:txBody>
      </p:sp>
      <p:sp>
        <p:nvSpPr>
          <p:cNvPr id="1222" name="derive"/>
          <p:cNvSpPr txBox="1"/>
          <p:nvPr/>
        </p:nvSpPr>
        <p:spPr>
          <a:xfrm>
            <a:off x="10461135" y="4330700"/>
            <a:ext cx="91127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derive</a:t>
            </a:r>
          </a:p>
        </p:txBody>
      </p:sp>
      <p:sp>
        <p:nvSpPr>
          <p:cNvPr id="1223" name="identify"/>
          <p:cNvSpPr txBox="1"/>
          <p:nvPr/>
        </p:nvSpPr>
        <p:spPr>
          <a:xfrm>
            <a:off x="5671560" y="2540000"/>
            <a:ext cx="106702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identify</a:t>
            </a:r>
          </a:p>
        </p:txBody>
      </p:sp>
      <p:sp>
        <p:nvSpPr>
          <p:cNvPr id="1224" name="derive"/>
          <p:cNvSpPr txBox="1"/>
          <p:nvPr/>
        </p:nvSpPr>
        <p:spPr>
          <a:xfrm>
            <a:off x="8733935" y="6718300"/>
            <a:ext cx="91127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derive</a:t>
            </a:r>
          </a:p>
        </p:txBody>
      </p:sp>
      <p:sp>
        <p:nvSpPr>
          <p:cNvPr id="1225" name="Test case"/>
          <p:cNvSpPr/>
          <p:nvPr/>
        </p:nvSpPr>
        <p:spPr>
          <a:xfrm>
            <a:off x="1803400" y="74168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Test case</a:t>
            </a:r>
          </a:p>
        </p:txBody>
      </p:sp>
      <p:sp>
        <p:nvSpPr>
          <p:cNvPr id="1226" name="generate"/>
          <p:cNvSpPr txBox="1"/>
          <p:nvPr/>
        </p:nvSpPr>
        <p:spPr>
          <a:xfrm>
            <a:off x="5572242" y="7150100"/>
            <a:ext cx="1265661"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generate</a:t>
            </a:r>
          </a:p>
        </p:txBody>
      </p:sp>
      <p:sp>
        <p:nvSpPr>
          <p:cNvPr id="1227" name="Arrow"/>
          <p:cNvSpPr/>
          <p:nvPr/>
        </p:nvSpPr>
        <p:spPr>
          <a:xfrm flipH="1">
            <a:off x="5382646" y="7640644"/>
            <a:ext cx="1803401" cy="825501"/>
          </a:xfrm>
          <a:prstGeom prst="rightArrow">
            <a:avLst>
              <a:gd name="adj1" fmla="val 36952"/>
              <a:gd name="adj2" fmla="val 56942"/>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1228" name="The main steps of a systematic approach to functional program testing…"/>
          <p:cNvSpPr txBox="1"/>
          <p:nvPr/>
        </p:nvSpPr>
        <p:spPr>
          <a:xfrm>
            <a:off x="259138" y="9121088"/>
            <a:ext cx="4858049" cy="457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l" defTabSz="457200">
              <a:defRPr sz="1200">
                <a:latin typeface="Helvetica"/>
                <a:ea typeface="Helvetica"/>
                <a:cs typeface="Helvetica"/>
                <a:sym typeface="Helvetica"/>
              </a:defRPr>
            </a:pPr>
            <a:r>
              <a:t>The main steps of a systematic approach to functional program testing</a:t>
            </a:r>
          </a:p>
          <a:p>
            <a:pPr algn="l" defTabSz="457200">
              <a:defRPr sz="1200">
                <a:latin typeface="Helvetica"/>
                <a:ea typeface="Helvetica"/>
                <a:cs typeface="Helvetica"/>
                <a:sym typeface="Helvetica"/>
              </a:defRPr>
            </a:pPr>
            <a:r>
              <a:t>(from Pezze + Young, “Software Testing and Analysis”, Chapter 10)</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Testable Features"/>
          <p:cNvSpPr txBox="1">
            <a:spLocks noGrp="1"/>
          </p:cNvSpPr>
          <p:nvPr>
            <p:ph type="title"/>
          </p:nvPr>
        </p:nvSpPr>
        <p:spPr>
          <a:prstGeom prst="rect">
            <a:avLst/>
          </a:prstGeom>
        </p:spPr>
        <p:txBody>
          <a:bodyPr/>
          <a:lstStyle>
            <a:lvl1pPr>
              <a:defRPr>
                <a:solidFill>
                  <a:srgbClr val="005493"/>
                </a:solidFill>
              </a:defRPr>
            </a:lvl1pPr>
          </a:lstStyle>
          <a:p>
            <a:r>
              <a:t>Testable Features</a:t>
            </a:r>
          </a:p>
        </p:txBody>
      </p:sp>
      <p:sp>
        <p:nvSpPr>
          <p:cNvPr id="206" name="Decompose system into independently testable features (ITF)…"/>
          <p:cNvSpPr txBox="1">
            <a:spLocks noGrp="1"/>
          </p:cNvSpPr>
          <p:nvPr>
            <p:ph type="body" idx="1"/>
          </p:nvPr>
        </p:nvSpPr>
        <p:spPr>
          <a:xfrm>
            <a:off x="1270000" y="4241800"/>
            <a:ext cx="10464800" cy="4902200"/>
          </a:xfrm>
          <a:prstGeom prst="rect">
            <a:avLst/>
          </a:prstGeom>
        </p:spPr>
        <p:txBody>
          <a:bodyPr anchor="ctr">
            <a:noAutofit/>
          </a:bodyPr>
          <a:lstStyle/>
          <a:p>
            <a:pPr>
              <a:spcBef>
                <a:spcPts val="2400"/>
              </a:spcBef>
              <a:buFontTx/>
              <a:defRPr sz="4200">
                <a:solidFill>
                  <a:srgbClr val="000000"/>
                </a:solidFill>
                <a:latin typeface="Helvetica Neue"/>
                <a:ea typeface="Helvetica Neue"/>
                <a:cs typeface="Helvetica Neue"/>
                <a:sym typeface="Helvetica Neue"/>
              </a:defRPr>
            </a:pPr>
            <a:r>
              <a:t>Decompose system into</a:t>
            </a:r>
            <a:br/>
            <a:r>
              <a:rPr i="1"/>
              <a:t>independently testable features </a:t>
            </a:r>
            <a:r>
              <a:t>(ITF)</a:t>
            </a:r>
            <a:endParaRPr i="1"/>
          </a:p>
          <a:p>
            <a:pPr>
              <a:spcBef>
                <a:spcPts val="2400"/>
              </a:spcBef>
              <a:buFontTx/>
              <a:defRPr sz="4200">
                <a:solidFill>
                  <a:srgbClr val="000000"/>
                </a:solidFill>
                <a:latin typeface="Helvetica Neue"/>
                <a:ea typeface="Helvetica Neue"/>
                <a:cs typeface="Helvetica Neue"/>
                <a:sym typeface="Helvetica Neue"/>
              </a:defRPr>
            </a:pPr>
            <a:r>
              <a:t>An ITF need not correspond to units or subsystems of the software</a:t>
            </a:r>
          </a:p>
          <a:p>
            <a:pPr>
              <a:spcBef>
                <a:spcPts val="2400"/>
              </a:spcBef>
              <a:buFontTx/>
              <a:defRPr sz="4200">
                <a:solidFill>
                  <a:srgbClr val="000000"/>
                </a:solidFill>
                <a:latin typeface="Helvetica Neue"/>
                <a:ea typeface="Helvetica Neue"/>
                <a:cs typeface="Helvetica Neue"/>
                <a:sym typeface="Helvetica Neue"/>
              </a:defRPr>
            </a:pPr>
            <a:r>
              <a:t>For system testing, ITFs are exposed through user interfaces or APIs</a:t>
            </a:r>
          </a:p>
        </p:txBody>
      </p:sp>
      <p:sp>
        <p:nvSpPr>
          <p:cNvPr id="207" name="Functional specification"/>
          <p:cNvSpPr/>
          <p:nvPr/>
        </p:nvSpPr>
        <p:spPr>
          <a:xfrm>
            <a:off x="1803400" y="28067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Functional</a:t>
            </a:r>
            <a:br/>
            <a:r>
              <a:t>specification</a:t>
            </a:r>
          </a:p>
        </p:txBody>
      </p:sp>
      <p:sp>
        <p:nvSpPr>
          <p:cNvPr id="208" name="Independently testable feature"/>
          <p:cNvSpPr/>
          <p:nvPr/>
        </p:nvSpPr>
        <p:spPr>
          <a:xfrm>
            <a:off x="7607300" y="28067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Independently</a:t>
            </a:r>
            <a:br/>
            <a:r>
              <a:t>testable feature</a:t>
            </a:r>
          </a:p>
        </p:txBody>
      </p:sp>
      <p:sp>
        <p:nvSpPr>
          <p:cNvPr id="209" name="Arrow"/>
          <p:cNvSpPr/>
          <p:nvPr/>
        </p:nvSpPr>
        <p:spPr>
          <a:xfrm>
            <a:off x="5382646" y="3030544"/>
            <a:ext cx="1803401" cy="825501"/>
          </a:xfrm>
          <a:prstGeom prst="rightArrow">
            <a:avLst>
              <a:gd name="adj1" fmla="val 36952"/>
              <a:gd name="adj2" fmla="val 56942"/>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10" name="identify"/>
          <p:cNvSpPr txBox="1"/>
          <p:nvPr/>
        </p:nvSpPr>
        <p:spPr>
          <a:xfrm>
            <a:off x="5671560" y="2540000"/>
            <a:ext cx="106702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identify</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40</a:t>
            </a:fld>
            <a:endParaRPr/>
          </a:p>
        </p:txBody>
      </p:sp>
      <p:sp>
        <p:nvSpPr>
          <p:cNvPr id="1233" name="Summary"/>
          <p:cNvSpPr txBox="1"/>
          <p:nvPr/>
        </p:nvSpPr>
        <p:spPr>
          <a:xfrm>
            <a:off x="4242307" y="935652"/>
            <a:ext cx="4520185" cy="13533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8400">
                <a:solidFill>
                  <a:srgbClr val="005493"/>
                </a:solidFill>
              </a:defRPr>
            </a:lvl1pPr>
          </a:lstStyle>
          <a:p>
            <a:r>
              <a:t>Summary</a:t>
            </a:r>
          </a:p>
        </p:txBody>
      </p:sp>
      <p:grpSp>
        <p:nvGrpSpPr>
          <p:cNvPr id="1236" name="Image"/>
          <p:cNvGrpSpPr/>
          <p:nvPr/>
        </p:nvGrpSpPr>
        <p:grpSpPr>
          <a:xfrm>
            <a:off x="2488760" y="2547885"/>
            <a:ext cx="8027280" cy="6428035"/>
            <a:chOff x="0" y="0"/>
            <a:chExt cx="8027279" cy="6428033"/>
          </a:xfrm>
        </p:grpSpPr>
        <p:pic>
          <p:nvPicPr>
            <p:cNvPr id="1235" name="Image" descr="Image"/>
            <p:cNvPicPr>
              <a:picLocks noChangeAspect="1"/>
            </p:cNvPicPr>
            <p:nvPr/>
          </p:nvPicPr>
          <p:blipFill>
            <a:blip r:embed="rId3"/>
            <a:stretch>
              <a:fillRect/>
            </a:stretch>
          </p:blipFill>
          <p:spPr>
            <a:xfrm>
              <a:off x="215900" y="139700"/>
              <a:ext cx="7595480" cy="5869234"/>
            </a:xfrm>
            <a:prstGeom prst="rect">
              <a:avLst/>
            </a:prstGeom>
            <a:ln>
              <a:noFill/>
            </a:ln>
            <a:effectLst/>
          </p:spPr>
        </p:pic>
        <p:pic>
          <p:nvPicPr>
            <p:cNvPr id="1234" name="Image" descr="Image"/>
            <p:cNvPicPr>
              <a:picLocks/>
            </p:cNvPicPr>
            <p:nvPr/>
          </p:nvPicPr>
          <p:blipFill>
            <a:blip r:embed="rId4"/>
            <a:stretch>
              <a:fillRect/>
            </a:stretch>
          </p:blipFill>
          <p:spPr>
            <a:xfrm>
              <a:off x="0" y="0"/>
              <a:ext cx="8027280" cy="6428034"/>
            </a:xfrm>
            <a:prstGeom prst="rect">
              <a:avLst/>
            </a:prstGeom>
            <a:effectLst/>
          </p:spPr>
        </p:pic>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Testable Features"/>
          <p:cNvSpPr txBox="1">
            <a:spLocks noGrp="1"/>
          </p:cNvSpPr>
          <p:nvPr>
            <p:ph type="title"/>
          </p:nvPr>
        </p:nvSpPr>
        <p:spPr>
          <a:prstGeom prst="rect">
            <a:avLst/>
          </a:prstGeom>
        </p:spPr>
        <p:txBody>
          <a:bodyPr/>
          <a:lstStyle>
            <a:lvl1pPr>
              <a:defRPr>
                <a:solidFill>
                  <a:srgbClr val="005493"/>
                </a:solidFill>
              </a:defRPr>
            </a:lvl1pPr>
          </a:lstStyle>
          <a:p>
            <a:r>
              <a:t>Testable Features</a:t>
            </a:r>
          </a:p>
        </p:txBody>
      </p:sp>
      <p:sp>
        <p:nvSpPr>
          <p:cNvPr id="228" name="Consider a multi-function calculator…"/>
          <p:cNvSpPr txBox="1">
            <a:spLocks noGrp="1"/>
          </p:cNvSpPr>
          <p:nvPr>
            <p:ph type="body" sz="half" idx="1"/>
          </p:nvPr>
        </p:nvSpPr>
        <p:spPr>
          <a:xfrm>
            <a:off x="6288408" y="2222500"/>
            <a:ext cx="6144892" cy="6667500"/>
          </a:xfrm>
          <a:prstGeom prst="rect">
            <a:avLst/>
          </a:prstGeom>
        </p:spPr>
        <p:txBody>
          <a:bodyPr/>
          <a:lstStyle/>
          <a:p>
            <a:pPr>
              <a:defRPr>
                <a:solidFill>
                  <a:srgbClr val="000000"/>
                </a:solidFill>
              </a:defRPr>
            </a:pPr>
            <a:r>
              <a:t>Consider a multi-function calculator</a:t>
            </a:r>
          </a:p>
          <a:p>
            <a:pPr>
              <a:defRPr>
                <a:solidFill>
                  <a:srgbClr val="000000"/>
                </a:solidFill>
              </a:defRPr>
            </a:pPr>
            <a:r>
              <a:t>What are the independently testable features?</a:t>
            </a:r>
          </a:p>
        </p:txBody>
      </p:sp>
      <p:sp>
        <p:nvSpPr>
          <p:cNvPr id="229" name="Slide Number"/>
          <p:cNvSpPr txBox="1">
            <a:spLocks noGrp="1"/>
          </p:cNvSpPr>
          <p:nvPr>
            <p:ph type="sldNum" sz="quarter" idx="2"/>
          </p:nvPr>
        </p:nvSpPr>
        <p:spPr>
          <a:xfrm>
            <a:off x="12367056" y="9199778"/>
            <a:ext cx="213158"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pic>
        <p:nvPicPr>
          <p:cNvPr id="230" name="Picture 1.png" descr="Picture 1.png"/>
          <p:cNvPicPr>
            <a:picLocks noChangeAspect="1"/>
          </p:cNvPicPr>
          <p:nvPr/>
        </p:nvPicPr>
        <p:blipFill>
          <a:blip r:embed="rId3"/>
          <a:stretch>
            <a:fillRect/>
          </a:stretch>
        </p:blipFill>
        <p:spPr>
          <a:xfrm>
            <a:off x="833035" y="2222500"/>
            <a:ext cx="4708630" cy="7526849"/>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Representative Values"/>
          <p:cNvSpPr txBox="1">
            <a:spLocks noGrp="1"/>
          </p:cNvSpPr>
          <p:nvPr>
            <p:ph type="title"/>
          </p:nvPr>
        </p:nvSpPr>
        <p:spPr>
          <a:prstGeom prst="rect">
            <a:avLst/>
          </a:prstGeom>
        </p:spPr>
        <p:txBody>
          <a:bodyPr/>
          <a:lstStyle>
            <a:lvl1pPr>
              <a:defRPr>
                <a:solidFill>
                  <a:srgbClr val="005493"/>
                </a:solidFill>
              </a:defRPr>
            </a:lvl1pPr>
          </a:lstStyle>
          <a:p>
            <a:r>
              <a:t>Representative Values</a:t>
            </a:r>
          </a:p>
        </p:txBody>
      </p:sp>
      <p:sp>
        <p:nvSpPr>
          <p:cNvPr id="235" name="Slide Number"/>
          <p:cNvSpPr txBox="1">
            <a:spLocks noGrp="1"/>
          </p:cNvSpPr>
          <p:nvPr>
            <p:ph type="sldNum" sz="quarter" idx="2"/>
          </p:nvPr>
        </p:nvSpPr>
        <p:spPr>
          <a:xfrm>
            <a:off x="12367056" y="9199778"/>
            <a:ext cx="213158"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6</a:t>
            </a:fld>
            <a:endParaRPr/>
          </a:p>
        </p:txBody>
      </p:sp>
      <p:sp>
        <p:nvSpPr>
          <p:cNvPr id="248" name="Try to select inputs that are especially valuable…"/>
          <p:cNvSpPr txBox="1">
            <a:spLocks noGrp="1"/>
          </p:cNvSpPr>
          <p:nvPr>
            <p:ph type="body" idx="1"/>
          </p:nvPr>
        </p:nvSpPr>
        <p:spPr>
          <a:xfrm>
            <a:off x="1270000" y="2768600"/>
            <a:ext cx="10464800" cy="5715000"/>
          </a:xfrm>
          <a:prstGeom prst="rect">
            <a:avLst/>
          </a:prstGeom>
        </p:spPr>
        <p:txBody>
          <a:bodyPr anchor="ctr">
            <a:noAutofit/>
          </a:bodyPr>
          <a:lstStyle/>
          <a:p>
            <a:pPr marL="457200" lvl="1">
              <a:spcBef>
                <a:spcPts val="2400"/>
              </a:spcBef>
              <a:buFontTx/>
              <a:defRPr sz="4200">
                <a:solidFill>
                  <a:srgbClr val="000000"/>
                </a:solidFill>
                <a:latin typeface="Helvetica Neue"/>
                <a:ea typeface="Helvetica Neue"/>
                <a:cs typeface="Helvetica Neue"/>
                <a:sym typeface="Helvetica Neue"/>
              </a:defRPr>
            </a:pPr>
            <a:r>
              <a:rPr dirty="0"/>
              <a:t>Try to select inputs</a:t>
            </a:r>
            <a:br>
              <a:rPr dirty="0"/>
            </a:br>
            <a:r>
              <a:rPr dirty="0"/>
              <a:t>that are </a:t>
            </a:r>
            <a:r>
              <a:rPr i="1" dirty="0"/>
              <a:t>especially</a:t>
            </a:r>
            <a:br>
              <a:rPr i="1" dirty="0"/>
            </a:br>
            <a:r>
              <a:rPr i="1" dirty="0"/>
              <a:t>valuable</a:t>
            </a:r>
          </a:p>
          <a:p>
            <a:pPr marL="457200" lvl="1">
              <a:spcBef>
                <a:spcPts val="2400"/>
              </a:spcBef>
              <a:buFontTx/>
              <a:defRPr sz="4200">
                <a:solidFill>
                  <a:srgbClr val="000000"/>
                </a:solidFill>
                <a:latin typeface="Helvetica Neue"/>
                <a:ea typeface="Helvetica Neue"/>
                <a:cs typeface="Helvetica Neue"/>
                <a:sym typeface="Helvetica Neue"/>
              </a:defRPr>
            </a:pPr>
            <a:r>
              <a:rPr dirty="0"/>
              <a:t>Usually by</a:t>
            </a:r>
            <a:br>
              <a:rPr dirty="0"/>
            </a:br>
            <a:r>
              <a:rPr dirty="0"/>
              <a:t>choosing</a:t>
            </a:r>
            <a:br>
              <a:rPr dirty="0"/>
            </a:br>
            <a:r>
              <a:rPr i="1" dirty="0"/>
              <a:t>representatives</a:t>
            </a:r>
            <a:r>
              <a:rPr dirty="0"/>
              <a:t> of </a:t>
            </a:r>
            <a:r>
              <a:rPr i="1" dirty="0"/>
              <a:t>equivalence classes</a:t>
            </a:r>
            <a:r>
              <a:rPr dirty="0"/>
              <a:t> that are apt to fail often or not at all</a:t>
            </a:r>
          </a:p>
        </p:txBody>
      </p:sp>
      <p:sp>
        <p:nvSpPr>
          <p:cNvPr id="249" name="Independently testable feature"/>
          <p:cNvSpPr/>
          <p:nvPr/>
        </p:nvSpPr>
        <p:spPr>
          <a:xfrm>
            <a:off x="7607300" y="28067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Independently</a:t>
            </a:r>
            <a:br/>
            <a:r>
              <a:t>testable feature</a:t>
            </a:r>
          </a:p>
        </p:txBody>
      </p:sp>
      <p:sp>
        <p:nvSpPr>
          <p:cNvPr id="250" name="Representative values"/>
          <p:cNvSpPr/>
          <p:nvPr/>
        </p:nvSpPr>
        <p:spPr>
          <a:xfrm>
            <a:off x="5740400" y="5054600"/>
            <a:ext cx="3175000" cy="1270000"/>
          </a:xfrm>
          <a:prstGeom prst="roundRect">
            <a:avLst>
              <a:gd name="adj" fmla="val 15000"/>
            </a:avLst>
          </a:prstGeom>
          <a:blipFill>
            <a:blip r:embed="rId3"/>
          </a:blipFill>
          <a:ln w="25400">
            <a:solidFill>
              <a:srgbClr val="000000"/>
            </a:solidFill>
            <a:miter lim="400000"/>
          </a:ln>
          <a:effectLst>
            <a:outerShdw blurRad="88900" dist="63500" dir="30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a:defRPr sz="32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r>
              <a:t>Representative</a:t>
            </a:r>
            <a:br/>
            <a:r>
              <a:t>values</a:t>
            </a:r>
          </a:p>
        </p:txBody>
      </p:sp>
      <p:sp>
        <p:nvSpPr>
          <p:cNvPr id="251" name="Arrow"/>
          <p:cNvSpPr/>
          <p:nvPr/>
        </p:nvSpPr>
        <p:spPr>
          <a:xfrm rot="8100000">
            <a:off x="7884545" y="4224344"/>
            <a:ext cx="800101" cy="825501"/>
          </a:xfrm>
          <a:prstGeom prst="rightArrow">
            <a:avLst>
              <a:gd name="adj1" fmla="val 36952"/>
              <a:gd name="adj2" fmla="val 58749"/>
            </a:avLst>
          </a:prstGeom>
          <a:blipFill>
            <a:blip r:embed="rId4"/>
          </a:blipFill>
          <a:ln w="12700">
            <a:miter lim="400000"/>
          </a:ln>
          <a:effectLst>
            <a:outerShdw blurRad="76200" dir="16200000" rotWithShape="0">
              <a:srgbClr val="000000">
                <a:alpha val="30000"/>
              </a:srgbClr>
            </a:outerShdw>
          </a:effectLst>
        </p:spPr>
        <p:txBody>
          <a:bodyPr lIns="38100" tIns="38100" rIns="38100" bIns="38100" anchor="ctr"/>
          <a:lstStyle/>
          <a:p>
            <a:pPr defTabSz="457200">
              <a:lnSpc>
                <a:spcPts val="3800"/>
              </a:lnSpc>
              <a:tabLst>
                <a:tab pos="838200" algn="l"/>
              </a:tabLst>
              <a:defRPr sz="3200">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52" name="identify"/>
          <p:cNvSpPr txBox="1"/>
          <p:nvPr/>
        </p:nvSpPr>
        <p:spPr>
          <a:xfrm>
            <a:off x="6789160" y="4330700"/>
            <a:ext cx="1067025" cy="495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800" i="1">
                <a:solidFill>
                  <a:srgbClr val="49647E"/>
                </a:solidFill>
                <a:latin typeface="Gill Sans"/>
                <a:ea typeface="Gill Sans"/>
                <a:cs typeface="Gill Sans"/>
                <a:sym typeface="Gill Sans"/>
              </a:defRPr>
            </a:lvl1pPr>
          </a:lstStyle>
          <a:p>
            <a:r>
              <a:t>identify</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 name="iStock_000003147641Small.jpg" descr="iStock_000003147641Small.jpg"/>
          <p:cNvPicPr>
            <a:picLocks noChangeAspect="1"/>
          </p:cNvPicPr>
          <p:nvPr/>
        </p:nvPicPr>
        <p:blipFill>
          <a:blip r:embed="rId3"/>
          <a:srcRect t="19227"/>
          <a:stretch>
            <a:fillRect/>
          </a:stretch>
        </p:blipFill>
        <p:spPr>
          <a:xfrm>
            <a:off x="-89665" y="2151041"/>
            <a:ext cx="14808965" cy="7960261"/>
          </a:xfrm>
          <a:prstGeom prst="rect">
            <a:avLst/>
          </a:prstGeom>
          <a:ln w="12700">
            <a:miter lim="400000"/>
          </a:ln>
        </p:spPr>
      </p:pic>
      <p:sp>
        <p:nvSpPr>
          <p:cNvPr id="257" name="Needles in a Haystack"/>
          <p:cNvSpPr txBox="1">
            <a:spLocks noGrp="1"/>
          </p:cNvSpPr>
          <p:nvPr>
            <p:ph type="title"/>
          </p:nvPr>
        </p:nvSpPr>
        <p:spPr>
          <a:prstGeom prst="rect">
            <a:avLst/>
          </a:prstGeom>
        </p:spPr>
        <p:txBody>
          <a:bodyPr/>
          <a:lstStyle>
            <a:lvl1pPr>
              <a:defRPr>
                <a:solidFill>
                  <a:srgbClr val="005493"/>
                </a:solidFill>
              </a:defRPr>
            </a:lvl1pPr>
          </a:lstStyle>
          <a:p>
            <a:r>
              <a:t>Needles in a Haystack</a:t>
            </a:r>
          </a:p>
        </p:txBody>
      </p:sp>
      <p:sp>
        <p:nvSpPr>
          <p:cNvPr id="258" name="Slide Number"/>
          <p:cNvSpPr txBox="1">
            <a:spLocks noGrp="1"/>
          </p:cNvSpPr>
          <p:nvPr>
            <p:ph type="sldNum" sz="quarter" idx="2"/>
          </p:nvPr>
        </p:nvSpPr>
        <p:spPr>
          <a:xfrm>
            <a:off x="12367056" y="9199778"/>
            <a:ext cx="213158"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sp>
        <p:nvSpPr>
          <p:cNvPr id="259" name="To find needles, look systematically…"/>
          <p:cNvSpPr txBox="1">
            <a:spLocks noGrp="1"/>
          </p:cNvSpPr>
          <p:nvPr>
            <p:ph type="body" sz="half" idx="1"/>
          </p:nvPr>
        </p:nvSpPr>
        <p:spPr>
          <a:xfrm>
            <a:off x="1270000" y="2768600"/>
            <a:ext cx="10464800" cy="3594100"/>
          </a:xfrm>
          <a:prstGeom prst="rect">
            <a:avLst/>
          </a:prstGeom>
        </p:spPr>
        <p:txBody>
          <a:bodyPr anchor="ctr">
            <a:noAutofit/>
          </a:bodyPr>
          <a:lstStyle/>
          <a:p>
            <a:pPr>
              <a:spcBef>
                <a:spcPts val="2400"/>
              </a:spcBef>
              <a:buFontTx/>
              <a:defRPr sz="4200">
                <a:solidFill>
                  <a:srgbClr val="000000"/>
                </a:solidFill>
                <a:latin typeface="Helvetica Neue"/>
                <a:ea typeface="Helvetica Neue"/>
                <a:cs typeface="Helvetica Neue"/>
                <a:sym typeface="Helvetica Neue"/>
              </a:defRPr>
            </a:pPr>
            <a:r>
              <a:t>To find needles,</a:t>
            </a:r>
            <a:br/>
            <a:r>
              <a:t>look systematically</a:t>
            </a:r>
          </a:p>
          <a:p>
            <a:pPr>
              <a:spcBef>
                <a:spcPts val="2400"/>
              </a:spcBef>
              <a:buFontTx/>
              <a:defRPr sz="4200">
                <a:solidFill>
                  <a:srgbClr val="000000"/>
                </a:solidFill>
                <a:latin typeface="Helvetica Neue"/>
                <a:ea typeface="Helvetica Neue"/>
                <a:cs typeface="Helvetica Neue"/>
                <a:sym typeface="Helvetica Neue"/>
              </a:defRPr>
            </a:pPr>
            <a:r>
              <a:t>We need to find out </a:t>
            </a:r>
            <a:br/>
            <a:r>
              <a:rPr i="1"/>
              <a:t>what makes needles special</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Systematic Partition Testing"/>
          <p:cNvSpPr txBox="1">
            <a:spLocks noGrp="1"/>
          </p:cNvSpPr>
          <p:nvPr>
            <p:ph type="title"/>
          </p:nvPr>
        </p:nvSpPr>
        <p:spPr>
          <a:prstGeom prst="rect">
            <a:avLst/>
          </a:prstGeom>
        </p:spPr>
        <p:txBody>
          <a:bodyPr/>
          <a:lstStyle>
            <a:lvl1pPr>
              <a:defRPr>
                <a:solidFill>
                  <a:srgbClr val="005493"/>
                </a:solidFill>
              </a:defRPr>
            </a:lvl1pPr>
          </a:lstStyle>
          <a:p>
            <a:r>
              <a:t>Systematic Partition Testing</a:t>
            </a:r>
          </a:p>
        </p:txBody>
      </p:sp>
      <p:sp>
        <p:nvSpPr>
          <p:cNvPr id="264" name="Slide Number"/>
          <p:cNvSpPr txBox="1">
            <a:spLocks noGrp="1"/>
          </p:cNvSpPr>
          <p:nvPr>
            <p:ph type="sldNum" sz="quarter" idx="2"/>
          </p:nvPr>
        </p:nvSpPr>
        <p:spPr>
          <a:xfrm>
            <a:off x="12367056" y="9199778"/>
            <a:ext cx="213158"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8</a:t>
            </a:fld>
            <a:endParaRPr/>
          </a:p>
        </p:txBody>
      </p:sp>
      <p:sp>
        <p:nvSpPr>
          <p:cNvPr id="265" name="Failure (valuable test case)"/>
          <p:cNvSpPr txBox="1"/>
          <p:nvPr/>
        </p:nvSpPr>
        <p:spPr>
          <a:xfrm>
            <a:off x="977900" y="2111868"/>
            <a:ext cx="5308600" cy="508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buClr>
                <a:srgbClr val="000000"/>
              </a:buClr>
              <a:buFont typeface="Arial"/>
              <a:defRPr sz="2800">
                <a:latin typeface="Gill Sans"/>
                <a:ea typeface="Gill Sans"/>
                <a:cs typeface="Gill Sans"/>
                <a:sym typeface="Gill Sans"/>
              </a:defRPr>
            </a:lvl1pPr>
          </a:lstStyle>
          <a:p>
            <a:r>
              <a:t>Failure (valuable test case)</a:t>
            </a:r>
          </a:p>
        </p:txBody>
      </p:sp>
      <p:sp>
        <p:nvSpPr>
          <p:cNvPr id="266" name="No failure"/>
          <p:cNvSpPr txBox="1"/>
          <p:nvPr/>
        </p:nvSpPr>
        <p:spPr>
          <a:xfrm>
            <a:off x="-203200" y="2675748"/>
            <a:ext cx="5308600" cy="508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buClr>
                <a:srgbClr val="000000"/>
              </a:buClr>
              <a:buFont typeface="Arial"/>
              <a:defRPr sz="2800">
                <a:latin typeface="Gill Sans"/>
                <a:ea typeface="Gill Sans"/>
                <a:cs typeface="Gill Sans"/>
                <a:sym typeface="Gill Sans"/>
              </a:defRPr>
            </a:lvl1pPr>
          </a:lstStyle>
          <a:p>
            <a:r>
              <a:t>No failure</a:t>
            </a:r>
          </a:p>
        </p:txBody>
      </p:sp>
      <p:sp>
        <p:nvSpPr>
          <p:cNvPr id="267" name="Rectangle"/>
          <p:cNvSpPr/>
          <p:nvPr/>
        </p:nvSpPr>
        <p:spPr>
          <a:xfrm>
            <a:off x="6832600" y="4229100"/>
            <a:ext cx="762000" cy="9779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68" name="Rectangle"/>
          <p:cNvSpPr/>
          <p:nvPr/>
        </p:nvSpPr>
        <p:spPr>
          <a:xfrm>
            <a:off x="7581900" y="4229100"/>
            <a:ext cx="762000" cy="9779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69" name="Rectangle"/>
          <p:cNvSpPr/>
          <p:nvPr/>
        </p:nvSpPr>
        <p:spPr>
          <a:xfrm>
            <a:off x="1511300" y="3467100"/>
            <a:ext cx="2273300" cy="8636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0" name="Rectangle"/>
          <p:cNvSpPr/>
          <p:nvPr/>
        </p:nvSpPr>
        <p:spPr>
          <a:xfrm>
            <a:off x="1511300" y="4330700"/>
            <a:ext cx="1511300" cy="7620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1" name="Rectangle"/>
          <p:cNvSpPr/>
          <p:nvPr/>
        </p:nvSpPr>
        <p:spPr>
          <a:xfrm>
            <a:off x="3797300" y="3467100"/>
            <a:ext cx="762000" cy="8636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2" name="Rectangle"/>
          <p:cNvSpPr/>
          <p:nvPr/>
        </p:nvSpPr>
        <p:spPr>
          <a:xfrm>
            <a:off x="3035300" y="4330700"/>
            <a:ext cx="1511300" cy="17399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3" name="Rectangle"/>
          <p:cNvSpPr/>
          <p:nvPr/>
        </p:nvSpPr>
        <p:spPr>
          <a:xfrm>
            <a:off x="1511300" y="5207000"/>
            <a:ext cx="1511300" cy="17399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4" name="Rectangle"/>
          <p:cNvSpPr/>
          <p:nvPr/>
        </p:nvSpPr>
        <p:spPr>
          <a:xfrm>
            <a:off x="3035300" y="6070600"/>
            <a:ext cx="1511300" cy="16256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5" name="Rectangle"/>
          <p:cNvSpPr/>
          <p:nvPr/>
        </p:nvSpPr>
        <p:spPr>
          <a:xfrm>
            <a:off x="1511300" y="6934200"/>
            <a:ext cx="1511300" cy="7620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6" name="Rectangle"/>
          <p:cNvSpPr/>
          <p:nvPr/>
        </p:nvSpPr>
        <p:spPr>
          <a:xfrm>
            <a:off x="4546600" y="3467100"/>
            <a:ext cx="2273300" cy="24892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7" name="Rectangle"/>
          <p:cNvSpPr/>
          <p:nvPr/>
        </p:nvSpPr>
        <p:spPr>
          <a:xfrm>
            <a:off x="4546600" y="5956300"/>
            <a:ext cx="2273300" cy="17399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8" name="Rectangle"/>
          <p:cNvSpPr/>
          <p:nvPr/>
        </p:nvSpPr>
        <p:spPr>
          <a:xfrm>
            <a:off x="6832600" y="3467100"/>
            <a:ext cx="1511300" cy="7620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79" name="Rectangle"/>
          <p:cNvSpPr/>
          <p:nvPr/>
        </p:nvSpPr>
        <p:spPr>
          <a:xfrm>
            <a:off x="6832600" y="5207000"/>
            <a:ext cx="1511300" cy="24892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0" name="Rectangle"/>
          <p:cNvSpPr/>
          <p:nvPr/>
        </p:nvSpPr>
        <p:spPr>
          <a:xfrm>
            <a:off x="8343900" y="6832600"/>
            <a:ext cx="762000" cy="8636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1" name="Rectangle"/>
          <p:cNvSpPr/>
          <p:nvPr/>
        </p:nvSpPr>
        <p:spPr>
          <a:xfrm>
            <a:off x="8343900" y="3467100"/>
            <a:ext cx="2273300" cy="26035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2" name="Rectangle"/>
          <p:cNvSpPr/>
          <p:nvPr/>
        </p:nvSpPr>
        <p:spPr>
          <a:xfrm>
            <a:off x="8343900" y="6070600"/>
            <a:ext cx="2273300" cy="7620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3" name="Rectangle"/>
          <p:cNvSpPr/>
          <p:nvPr/>
        </p:nvSpPr>
        <p:spPr>
          <a:xfrm>
            <a:off x="9105900" y="6832600"/>
            <a:ext cx="3035300" cy="8636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4" name="Rectangle"/>
          <p:cNvSpPr/>
          <p:nvPr/>
        </p:nvSpPr>
        <p:spPr>
          <a:xfrm>
            <a:off x="10617200" y="3467100"/>
            <a:ext cx="1511300" cy="26035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5" name="Rectangle"/>
          <p:cNvSpPr/>
          <p:nvPr/>
        </p:nvSpPr>
        <p:spPr>
          <a:xfrm>
            <a:off x="10617200" y="6070600"/>
            <a:ext cx="1511300" cy="762000"/>
          </a:xfrm>
          <a:prstGeom prst="rect">
            <a:avLst/>
          </a:prstGeom>
          <a:ln w="50800" cap="rnd">
            <a:solidFill>
              <a:srgbClr val="FF93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6" name="Square"/>
          <p:cNvSpPr/>
          <p:nvPr/>
        </p:nvSpPr>
        <p:spPr>
          <a:xfrm>
            <a:off x="1409700" y="2273300"/>
            <a:ext cx="215900" cy="215900"/>
          </a:xfrm>
          <a:prstGeom prst="rect">
            <a:avLst/>
          </a:prstGeom>
          <a:solidFill>
            <a:srgbClr val="941100"/>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7" name="Square"/>
          <p:cNvSpPr/>
          <p:nvPr/>
        </p:nvSpPr>
        <p:spPr>
          <a:xfrm>
            <a:off x="1409700" y="2819400"/>
            <a:ext cx="215900" cy="215900"/>
          </a:xfrm>
          <a:prstGeom prst="rect">
            <a:avLst/>
          </a:prstGeom>
          <a:solidFill>
            <a:srgbClr val="FFFFFF"/>
          </a:solidFill>
          <a:ln w="25400">
            <a:solidFill>
              <a:srgbClr val="000000"/>
            </a:solidFill>
            <a:miter lim="400000"/>
          </a:ln>
        </p:spPr>
        <p:txBody>
          <a:bodyPr lIns="50800" tIns="50800" rIns="50800" bIns="50800" anchor="ct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nvGrpSpPr>
          <p:cNvPr id="568" name="Group"/>
          <p:cNvGrpSpPr/>
          <p:nvPr/>
        </p:nvGrpSpPr>
        <p:grpSpPr>
          <a:xfrm>
            <a:off x="1625600" y="3581400"/>
            <a:ext cx="10401300" cy="4000500"/>
            <a:chOff x="0" y="0"/>
            <a:chExt cx="10401300" cy="4000500"/>
          </a:xfrm>
        </p:grpSpPr>
        <p:sp>
          <p:nvSpPr>
            <p:cNvPr id="288" name="Square"/>
            <p:cNvSpPr/>
            <p:nvPr/>
          </p:nvSpPr>
          <p:spPr>
            <a:xfrm>
              <a:off x="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89" name="Square"/>
            <p:cNvSpPr/>
            <p:nvPr/>
          </p:nvSpPr>
          <p:spPr>
            <a:xfrm>
              <a:off x="3302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0" name="Square"/>
            <p:cNvSpPr/>
            <p:nvPr/>
          </p:nvSpPr>
          <p:spPr>
            <a:xfrm>
              <a:off x="7620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1" name="Square"/>
            <p:cNvSpPr/>
            <p:nvPr/>
          </p:nvSpPr>
          <p:spPr>
            <a:xfrm>
              <a:off x="10795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2" name="Square"/>
            <p:cNvSpPr/>
            <p:nvPr/>
          </p:nvSpPr>
          <p:spPr>
            <a:xfrm>
              <a:off x="15113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3" name="Square"/>
            <p:cNvSpPr/>
            <p:nvPr/>
          </p:nvSpPr>
          <p:spPr>
            <a:xfrm>
              <a:off x="18415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4" name="Square"/>
            <p:cNvSpPr/>
            <p:nvPr/>
          </p:nvSpPr>
          <p:spPr>
            <a:xfrm>
              <a:off x="22733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5" name="Square"/>
            <p:cNvSpPr/>
            <p:nvPr/>
          </p:nvSpPr>
          <p:spPr>
            <a:xfrm>
              <a:off x="26035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6" name="Square"/>
            <p:cNvSpPr/>
            <p:nvPr/>
          </p:nvSpPr>
          <p:spPr>
            <a:xfrm>
              <a:off x="30353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7" name="Square"/>
            <p:cNvSpPr/>
            <p:nvPr/>
          </p:nvSpPr>
          <p:spPr>
            <a:xfrm>
              <a:off x="33655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8" name="Square"/>
            <p:cNvSpPr/>
            <p:nvPr/>
          </p:nvSpPr>
          <p:spPr>
            <a:xfrm>
              <a:off x="37973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99" name="Square"/>
            <p:cNvSpPr/>
            <p:nvPr/>
          </p:nvSpPr>
          <p:spPr>
            <a:xfrm>
              <a:off x="41148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0" name="Square"/>
            <p:cNvSpPr/>
            <p:nvPr/>
          </p:nvSpPr>
          <p:spPr>
            <a:xfrm>
              <a:off x="45466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1" name="Square"/>
            <p:cNvSpPr/>
            <p:nvPr/>
          </p:nvSpPr>
          <p:spPr>
            <a:xfrm>
              <a:off x="48768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2" name="Square"/>
            <p:cNvSpPr/>
            <p:nvPr/>
          </p:nvSpPr>
          <p:spPr>
            <a:xfrm>
              <a:off x="53086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3" name="Square"/>
            <p:cNvSpPr/>
            <p:nvPr/>
          </p:nvSpPr>
          <p:spPr>
            <a:xfrm>
              <a:off x="56388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4" name="Square"/>
            <p:cNvSpPr/>
            <p:nvPr/>
          </p:nvSpPr>
          <p:spPr>
            <a:xfrm>
              <a:off x="60706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5" name="Square"/>
            <p:cNvSpPr/>
            <p:nvPr/>
          </p:nvSpPr>
          <p:spPr>
            <a:xfrm>
              <a:off x="63881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6" name="Square"/>
            <p:cNvSpPr/>
            <p:nvPr/>
          </p:nvSpPr>
          <p:spPr>
            <a:xfrm>
              <a:off x="68326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7" name="Square"/>
            <p:cNvSpPr/>
            <p:nvPr/>
          </p:nvSpPr>
          <p:spPr>
            <a:xfrm>
              <a:off x="71501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8" name="Square"/>
            <p:cNvSpPr/>
            <p:nvPr/>
          </p:nvSpPr>
          <p:spPr>
            <a:xfrm>
              <a:off x="75819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09" name="Square"/>
            <p:cNvSpPr/>
            <p:nvPr/>
          </p:nvSpPr>
          <p:spPr>
            <a:xfrm>
              <a:off x="79121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0" name="Square"/>
            <p:cNvSpPr/>
            <p:nvPr/>
          </p:nvSpPr>
          <p:spPr>
            <a:xfrm>
              <a:off x="83439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1" name="Square"/>
            <p:cNvSpPr/>
            <p:nvPr/>
          </p:nvSpPr>
          <p:spPr>
            <a:xfrm>
              <a:off x="86741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2" name="Square"/>
            <p:cNvSpPr/>
            <p:nvPr/>
          </p:nvSpPr>
          <p:spPr>
            <a:xfrm>
              <a:off x="91059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3" name="Square"/>
            <p:cNvSpPr/>
            <p:nvPr/>
          </p:nvSpPr>
          <p:spPr>
            <a:xfrm>
              <a:off x="94234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4" name="Square"/>
            <p:cNvSpPr/>
            <p:nvPr/>
          </p:nvSpPr>
          <p:spPr>
            <a:xfrm>
              <a:off x="98679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5" name="Square"/>
            <p:cNvSpPr/>
            <p:nvPr/>
          </p:nvSpPr>
          <p:spPr>
            <a:xfrm>
              <a:off x="10185400" y="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6" name="Square"/>
            <p:cNvSpPr/>
            <p:nvPr/>
          </p:nvSpPr>
          <p:spPr>
            <a:xfrm>
              <a:off x="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7" name="Square"/>
            <p:cNvSpPr/>
            <p:nvPr/>
          </p:nvSpPr>
          <p:spPr>
            <a:xfrm>
              <a:off x="3302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8" name="Square"/>
            <p:cNvSpPr/>
            <p:nvPr/>
          </p:nvSpPr>
          <p:spPr>
            <a:xfrm>
              <a:off x="7620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19" name="Square"/>
            <p:cNvSpPr/>
            <p:nvPr/>
          </p:nvSpPr>
          <p:spPr>
            <a:xfrm>
              <a:off x="10795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0" name="Square"/>
            <p:cNvSpPr/>
            <p:nvPr/>
          </p:nvSpPr>
          <p:spPr>
            <a:xfrm>
              <a:off x="15113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1" name="Square"/>
            <p:cNvSpPr/>
            <p:nvPr/>
          </p:nvSpPr>
          <p:spPr>
            <a:xfrm>
              <a:off x="18415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2" name="Square"/>
            <p:cNvSpPr/>
            <p:nvPr/>
          </p:nvSpPr>
          <p:spPr>
            <a:xfrm>
              <a:off x="22733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3" name="Square"/>
            <p:cNvSpPr/>
            <p:nvPr/>
          </p:nvSpPr>
          <p:spPr>
            <a:xfrm>
              <a:off x="26035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4" name="Square"/>
            <p:cNvSpPr/>
            <p:nvPr/>
          </p:nvSpPr>
          <p:spPr>
            <a:xfrm>
              <a:off x="30353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5" name="Square"/>
            <p:cNvSpPr/>
            <p:nvPr/>
          </p:nvSpPr>
          <p:spPr>
            <a:xfrm>
              <a:off x="33655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6" name="Square"/>
            <p:cNvSpPr/>
            <p:nvPr/>
          </p:nvSpPr>
          <p:spPr>
            <a:xfrm>
              <a:off x="37973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7" name="Square"/>
            <p:cNvSpPr/>
            <p:nvPr/>
          </p:nvSpPr>
          <p:spPr>
            <a:xfrm>
              <a:off x="41148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8" name="Square"/>
            <p:cNvSpPr/>
            <p:nvPr/>
          </p:nvSpPr>
          <p:spPr>
            <a:xfrm>
              <a:off x="45466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29" name="Square"/>
            <p:cNvSpPr/>
            <p:nvPr/>
          </p:nvSpPr>
          <p:spPr>
            <a:xfrm>
              <a:off x="48768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0" name="Square"/>
            <p:cNvSpPr/>
            <p:nvPr/>
          </p:nvSpPr>
          <p:spPr>
            <a:xfrm>
              <a:off x="53086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1" name="Square"/>
            <p:cNvSpPr/>
            <p:nvPr/>
          </p:nvSpPr>
          <p:spPr>
            <a:xfrm>
              <a:off x="56388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2" name="Square"/>
            <p:cNvSpPr/>
            <p:nvPr/>
          </p:nvSpPr>
          <p:spPr>
            <a:xfrm>
              <a:off x="60706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3" name="Square"/>
            <p:cNvSpPr/>
            <p:nvPr/>
          </p:nvSpPr>
          <p:spPr>
            <a:xfrm>
              <a:off x="63881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4" name="Square"/>
            <p:cNvSpPr/>
            <p:nvPr/>
          </p:nvSpPr>
          <p:spPr>
            <a:xfrm>
              <a:off x="68326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5" name="Square"/>
            <p:cNvSpPr/>
            <p:nvPr/>
          </p:nvSpPr>
          <p:spPr>
            <a:xfrm>
              <a:off x="71501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6" name="Square"/>
            <p:cNvSpPr/>
            <p:nvPr/>
          </p:nvSpPr>
          <p:spPr>
            <a:xfrm>
              <a:off x="75819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7" name="Square"/>
            <p:cNvSpPr/>
            <p:nvPr/>
          </p:nvSpPr>
          <p:spPr>
            <a:xfrm>
              <a:off x="79121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8" name="Square"/>
            <p:cNvSpPr/>
            <p:nvPr/>
          </p:nvSpPr>
          <p:spPr>
            <a:xfrm>
              <a:off x="83439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39" name="Square"/>
            <p:cNvSpPr/>
            <p:nvPr/>
          </p:nvSpPr>
          <p:spPr>
            <a:xfrm>
              <a:off x="86741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0" name="Square"/>
            <p:cNvSpPr/>
            <p:nvPr/>
          </p:nvSpPr>
          <p:spPr>
            <a:xfrm>
              <a:off x="91059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1" name="Square"/>
            <p:cNvSpPr/>
            <p:nvPr/>
          </p:nvSpPr>
          <p:spPr>
            <a:xfrm>
              <a:off x="94234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2" name="Square"/>
            <p:cNvSpPr/>
            <p:nvPr/>
          </p:nvSpPr>
          <p:spPr>
            <a:xfrm>
              <a:off x="98679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3" name="Square"/>
            <p:cNvSpPr/>
            <p:nvPr/>
          </p:nvSpPr>
          <p:spPr>
            <a:xfrm>
              <a:off x="10185400" y="3175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4" name="Square"/>
            <p:cNvSpPr/>
            <p:nvPr/>
          </p:nvSpPr>
          <p:spPr>
            <a:xfrm>
              <a:off x="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5" name="Square"/>
            <p:cNvSpPr/>
            <p:nvPr/>
          </p:nvSpPr>
          <p:spPr>
            <a:xfrm>
              <a:off x="3302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6" name="Square"/>
            <p:cNvSpPr/>
            <p:nvPr/>
          </p:nvSpPr>
          <p:spPr>
            <a:xfrm>
              <a:off x="7620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7" name="Square"/>
            <p:cNvSpPr/>
            <p:nvPr/>
          </p:nvSpPr>
          <p:spPr>
            <a:xfrm>
              <a:off x="10795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8" name="Square"/>
            <p:cNvSpPr/>
            <p:nvPr/>
          </p:nvSpPr>
          <p:spPr>
            <a:xfrm>
              <a:off x="15113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49" name="Square"/>
            <p:cNvSpPr/>
            <p:nvPr/>
          </p:nvSpPr>
          <p:spPr>
            <a:xfrm>
              <a:off x="18415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0" name="Square"/>
            <p:cNvSpPr/>
            <p:nvPr/>
          </p:nvSpPr>
          <p:spPr>
            <a:xfrm>
              <a:off x="22733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1" name="Square"/>
            <p:cNvSpPr/>
            <p:nvPr/>
          </p:nvSpPr>
          <p:spPr>
            <a:xfrm>
              <a:off x="26035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2" name="Square"/>
            <p:cNvSpPr/>
            <p:nvPr/>
          </p:nvSpPr>
          <p:spPr>
            <a:xfrm>
              <a:off x="30353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3" name="Square"/>
            <p:cNvSpPr/>
            <p:nvPr/>
          </p:nvSpPr>
          <p:spPr>
            <a:xfrm>
              <a:off x="33655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4" name="Square"/>
            <p:cNvSpPr/>
            <p:nvPr/>
          </p:nvSpPr>
          <p:spPr>
            <a:xfrm>
              <a:off x="37973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5" name="Square"/>
            <p:cNvSpPr/>
            <p:nvPr/>
          </p:nvSpPr>
          <p:spPr>
            <a:xfrm>
              <a:off x="41148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6" name="Square"/>
            <p:cNvSpPr/>
            <p:nvPr/>
          </p:nvSpPr>
          <p:spPr>
            <a:xfrm>
              <a:off x="45466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7" name="Square"/>
            <p:cNvSpPr/>
            <p:nvPr/>
          </p:nvSpPr>
          <p:spPr>
            <a:xfrm>
              <a:off x="48768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8" name="Square"/>
            <p:cNvSpPr/>
            <p:nvPr/>
          </p:nvSpPr>
          <p:spPr>
            <a:xfrm>
              <a:off x="5308600" y="863600"/>
              <a:ext cx="215900" cy="215900"/>
            </a:xfrm>
            <a:prstGeom prst="rect">
              <a:avLst/>
            </a:prstGeom>
            <a:solidFill>
              <a:srgbClr val="AB4500"/>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59" name="Square"/>
            <p:cNvSpPr/>
            <p:nvPr/>
          </p:nvSpPr>
          <p:spPr>
            <a:xfrm>
              <a:off x="5638800" y="863600"/>
              <a:ext cx="215900" cy="215900"/>
            </a:xfrm>
            <a:prstGeom prst="rect">
              <a:avLst/>
            </a:prstGeom>
            <a:solidFill>
              <a:srgbClr val="AB4500"/>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0" name="Square"/>
            <p:cNvSpPr/>
            <p:nvPr/>
          </p:nvSpPr>
          <p:spPr>
            <a:xfrm>
              <a:off x="60706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1" name="Square"/>
            <p:cNvSpPr/>
            <p:nvPr/>
          </p:nvSpPr>
          <p:spPr>
            <a:xfrm>
              <a:off x="63881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2" name="Square"/>
            <p:cNvSpPr/>
            <p:nvPr/>
          </p:nvSpPr>
          <p:spPr>
            <a:xfrm>
              <a:off x="68326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3" name="Square"/>
            <p:cNvSpPr/>
            <p:nvPr/>
          </p:nvSpPr>
          <p:spPr>
            <a:xfrm>
              <a:off x="71501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4" name="Square"/>
            <p:cNvSpPr/>
            <p:nvPr/>
          </p:nvSpPr>
          <p:spPr>
            <a:xfrm>
              <a:off x="75819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5" name="Square"/>
            <p:cNvSpPr/>
            <p:nvPr/>
          </p:nvSpPr>
          <p:spPr>
            <a:xfrm>
              <a:off x="79121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6" name="Square"/>
            <p:cNvSpPr/>
            <p:nvPr/>
          </p:nvSpPr>
          <p:spPr>
            <a:xfrm>
              <a:off x="83439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7" name="Square"/>
            <p:cNvSpPr/>
            <p:nvPr/>
          </p:nvSpPr>
          <p:spPr>
            <a:xfrm>
              <a:off x="86741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8" name="Square"/>
            <p:cNvSpPr/>
            <p:nvPr/>
          </p:nvSpPr>
          <p:spPr>
            <a:xfrm>
              <a:off x="91059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69" name="Square"/>
            <p:cNvSpPr/>
            <p:nvPr/>
          </p:nvSpPr>
          <p:spPr>
            <a:xfrm>
              <a:off x="94234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0" name="Square"/>
            <p:cNvSpPr/>
            <p:nvPr/>
          </p:nvSpPr>
          <p:spPr>
            <a:xfrm>
              <a:off x="98679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1" name="Square"/>
            <p:cNvSpPr/>
            <p:nvPr/>
          </p:nvSpPr>
          <p:spPr>
            <a:xfrm>
              <a:off x="10185400" y="863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2" name="Square"/>
            <p:cNvSpPr/>
            <p:nvPr/>
          </p:nvSpPr>
          <p:spPr>
            <a:xfrm>
              <a:off x="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3" name="Square"/>
            <p:cNvSpPr/>
            <p:nvPr/>
          </p:nvSpPr>
          <p:spPr>
            <a:xfrm>
              <a:off x="3302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4" name="Square"/>
            <p:cNvSpPr/>
            <p:nvPr/>
          </p:nvSpPr>
          <p:spPr>
            <a:xfrm>
              <a:off x="7620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5" name="Square"/>
            <p:cNvSpPr/>
            <p:nvPr/>
          </p:nvSpPr>
          <p:spPr>
            <a:xfrm>
              <a:off x="10795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6" name="Square"/>
            <p:cNvSpPr/>
            <p:nvPr/>
          </p:nvSpPr>
          <p:spPr>
            <a:xfrm>
              <a:off x="15113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7" name="Square"/>
            <p:cNvSpPr/>
            <p:nvPr/>
          </p:nvSpPr>
          <p:spPr>
            <a:xfrm>
              <a:off x="18415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8" name="Square"/>
            <p:cNvSpPr/>
            <p:nvPr/>
          </p:nvSpPr>
          <p:spPr>
            <a:xfrm>
              <a:off x="22733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79" name="Square"/>
            <p:cNvSpPr/>
            <p:nvPr/>
          </p:nvSpPr>
          <p:spPr>
            <a:xfrm>
              <a:off x="26035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0" name="Square"/>
            <p:cNvSpPr/>
            <p:nvPr/>
          </p:nvSpPr>
          <p:spPr>
            <a:xfrm>
              <a:off x="30353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1" name="Square"/>
            <p:cNvSpPr/>
            <p:nvPr/>
          </p:nvSpPr>
          <p:spPr>
            <a:xfrm>
              <a:off x="33655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2" name="Square"/>
            <p:cNvSpPr/>
            <p:nvPr/>
          </p:nvSpPr>
          <p:spPr>
            <a:xfrm>
              <a:off x="37973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3" name="Square"/>
            <p:cNvSpPr/>
            <p:nvPr/>
          </p:nvSpPr>
          <p:spPr>
            <a:xfrm>
              <a:off x="41148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4" name="Square"/>
            <p:cNvSpPr/>
            <p:nvPr/>
          </p:nvSpPr>
          <p:spPr>
            <a:xfrm>
              <a:off x="45466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5" name="Square"/>
            <p:cNvSpPr/>
            <p:nvPr/>
          </p:nvSpPr>
          <p:spPr>
            <a:xfrm>
              <a:off x="48768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6" name="Square"/>
            <p:cNvSpPr/>
            <p:nvPr/>
          </p:nvSpPr>
          <p:spPr>
            <a:xfrm>
              <a:off x="5308600" y="1181100"/>
              <a:ext cx="215900" cy="215900"/>
            </a:xfrm>
            <a:prstGeom prst="rect">
              <a:avLst/>
            </a:prstGeom>
            <a:solidFill>
              <a:srgbClr val="AB4500"/>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7" name="Square"/>
            <p:cNvSpPr/>
            <p:nvPr/>
          </p:nvSpPr>
          <p:spPr>
            <a:xfrm>
              <a:off x="56388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8" name="Square"/>
            <p:cNvSpPr/>
            <p:nvPr/>
          </p:nvSpPr>
          <p:spPr>
            <a:xfrm>
              <a:off x="60706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89" name="Square"/>
            <p:cNvSpPr/>
            <p:nvPr/>
          </p:nvSpPr>
          <p:spPr>
            <a:xfrm>
              <a:off x="63881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0" name="Square"/>
            <p:cNvSpPr/>
            <p:nvPr/>
          </p:nvSpPr>
          <p:spPr>
            <a:xfrm>
              <a:off x="68326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1" name="Square"/>
            <p:cNvSpPr/>
            <p:nvPr/>
          </p:nvSpPr>
          <p:spPr>
            <a:xfrm>
              <a:off x="71501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2" name="Square"/>
            <p:cNvSpPr/>
            <p:nvPr/>
          </p:nvSpPr>
          <p:spPr>
            <a:xfrm>
              <a:off x="75819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3" name="Square"/>
            <p:cNvSpPr/>
            <p:nvPr/>
          </p:nvSpPr>
          <p:spPr>
            <a:xfrm>
              <a:off x="79121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4" name="Square"/>
            <p:cNvSpPr/>
            <p:nvPr/>
          </p:nvSpPr>
          <p:spPr>
            <a:xfrm>
              <a:off x="83439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5" name="Square"/>
            <p:cNvSpPr/>
            <p:nvPr/>
          </p:nvSpPr>
          <p:spPr>
            <a:xfrm>
              <a:off x="86741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6" name="Square"/>
            <p:cNvSpPr/>
            <p:nvPr/>
          </p:nvSpPr>
          <p:spPr>
            <a:xfrm>
              <a:off x="91059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7" name="Square"/>
            <p:cNvSpPr/>
            <p:nvPr/>
          </p:nvSpPr>
          <p:spPr>
            <a:xfrm>
              <a:off x="94234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8" name="Square"/>
            <p:cNvSpPr/>
            <p:nvPr/>
          </p:nvSpPr>
          <p:spPr>
            <a:xfrm>
              <a:off x="98679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399" name="Square"/>
            <p:cNvSpPr/>
            <p:nvPr/>
          </p:nvSpPr>
          <p:spPr>
            <a:xfrm>
              <a:off x="10185400" y="1181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0" name="Square"/>
            <p:cNvSpPr/>
            <p:nvPr/>
          </p:nvSpPr>
          <p:spPr>
            <a:xfrm>
              <a:off x="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1" name="Square"/>
            <p:cNvSpPr/>
            <p:nvPr/>
          </p:nvSpPr>
          <p:spPr>
            <a:xfrm>
              <a:off x="3302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2" name="Square"/>
            <p:cNvSpPr/>
            <p:nvPr/>
          </p:nvSpPr>
          <p:spPr>
            <a:xfrm>
              <a:off x="7620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3" name="Square"/>
            <p:cNvSpPr/>
            <p:nvPr/>
          </p:nvSpPr>
          <p:spPr>
            <a:xfrm>
              <a:off x="10795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4" name="Square"/>
            <p:cNvSpPr/>
            <p:nvPr/>
          </p:nvSpPr>
          <p:spPr>
            <a:xfrm>
              <a:off x="15113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5" name="Square"/>
            <p:cNvSpPr/>
            <p:nvPr/>
          </p:nvSpPr>
          <p:spPr>
            <a:xfrm>
              <a:off x="18415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6" name="Square"/>
            <p:cNvSpPr/>
            <p:nvPr/>
          </p:nvSpPr>
          <p:spPr>
            <a:xfrm>
              <a:off x="22733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7" name="Square"/>
            <p:cNvSpPr/>
            <p:nvPr/>
          </p:nvSpPr>
          <p:spPr>
            <a:xfrm>
              <a:off x="26035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8" name="Square"/>
            <p:cNvSpPr/>
            <p:nvPr/>
          </p:nvSpPr>
          <p:spPr>
            <a:xfrm>
              <a:off x="30353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09" name="Square"/>
            <p:cNvSpPr/>
            <p:nvPr/>
          </p:nvSpPr>
          <p:spPr>
            <a:xfrm>
              <a:off x="33655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0" name="Square"/>
            <p:cNvSpPr/>
            <p:nvPr/>
          </p:nvSpPr>
          <p:spPr>
            <a:xfrm>
              <a:off x="37973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1" name="Square"/>
            <p:cNvSpPr/>
            <p:nvPr/>
          </p:nvSpPr>
          <p:spPr>
            <a:xfrm>
              <a:off x="41148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2" name="Square"/>
            <p:cNvSpPr/>
            <p:nvPr/>
          </p:nvSpPr>
          <p:spPr>
            <a:xfrm>
              <a:off x="45466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3" name="Square"/>
            <p:cNvSpPr/>
            <p:nvPr/>
          </p:nvSpPr>
          <p:spPr>
            <a:xfrm>
              <a:off x="48768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4" name="Square"/>
            <p:cNvSpPr/>
            <p:nvPr/>
          </p:nvSpPr>
          <p:spPr>
            <a:xfrm>
              <a:off x="53086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5" name="Square"/>
            <p:cNvSpPr/>
            <p:nvPr/>
          </p:nvSpPr>
          <p:spPr>
            <a:xfrm>
              <a:off x="56388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6" name="Square"/>
            <p:cNvSpPr/>
            <p:nvPr/>
          </p:nvSpPr>
          <p:spPr>
            <a:xfrm>
              <a:off x="60706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7" name="Square"/>
            <p:cNvSpPr/>
            <p:nvPr/>
          </p:nvSpPr>
          <p:spPr>
            <a:xfrm>
              <a:off x="63881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8" name="Square"/>
            <p:cNvSpPr/>
            <p:nvPr/>
          </p:nvSpPr>
          <p:spPr>
            <a:xfrm>
              <a:off x="68326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19" name="Square"/>
            <p:cNvSpPr/>
            <p:nvPr/>
          </p:nvSpPr>
          <p:spPr>
            <a:xfrm>
              <a:off x="71501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0" name="Square"/>
            <p:cNvSpPr/>
            <p:nvPr/>
          </p:nvSpPr>
          <p:spPr>
            <a:xfrm>
              <a:off x="75819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1" name="Square"/>
            <p:cNvSpPr/>
            <p:nvPr/>
          </p:nvSpPr>
          <p:spPr>
            <a:xfrm>
              <a:off x="79121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2" name="Square"/>
            <p:cNvSpPr/>
            <p:nvPr/>
          </p:nvSpPr>
          <p:spPr>
            <a:xfrm>
              <a:off x="83439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3" name="Square"/>
            <p:cNvSpPr/>
            <p:nvPr/>
          </p:nvSpPr>
          <p:spPr>
            <a:xfrm>
              <a:off x="86741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4" name="Square"/>
            <p:cNvSpPr/>
            <p:nvPr/>
          </p:nvSpPr>
          <p:spPr>
            <a:xfrm>
              <a:off x="91059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5" name="Square"/>
            <p:cNvSpPr/>
            <p:nvPr/>
          </p:nvSpPr>
          <p:spPr>
            <a:xfrm>
              <a:off x="94234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6" name="Square"/>
            <p:cNvSpPr/>
            <p:nvPr/>
          </p:nvSpPr>
          <p:spPr>
            <a:xfrm>
              <a:off x="98679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7" name="Square"/>
            <p:cNvSpPr/>
            <p:nvPr/>
          </p:nvSpPr>
          <p:spPr>
            <a:xfrm>
              <a:off x="10185400" y="17272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8" name="Square"/>
            <p:cNvSpPr/>
            <p:nvPr/>
          </p:nvSpPr>
          <p:spPr>
            <a:xfrm>
              <a:off x="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9" name="Square"/>
            <p:cNvSpPr/>
            <p:nvPr/>
          </p:nvSpPr>
          <p:spPr>
            <a:xfrm>
              <a:off x="3302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0" name="Square"/>
            <p:cNvSpPr/>
            <p:nvPr/>
          </p:nvSpPr>
          <p:spPr>
            <a:xfrm>
              <a:off x="7620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1" name="Square"/>
            <p:cNvSpPr/>
            <p:nvPr/>
          </p:nvSpPr>
          <p:spPr>
            <a:xfrm>
              <a:off x="10795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2" name="Square"/>
            <p:cNvSpPr/>
            <p:nvPr/>
          </p:nvSpPr>
          <p:spPr>
            <a:xfrm>
              <a:off x="15113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3" name="Square"/>
            <p:cNvSpPr/>
            <p:nvPr/>
          </p:nvSpPr>
          <p:spPr>
            <a:xfrm>
              <a:off x="18415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4" name="Square"/>
            <p:cNvSpPr/>
            <p:nvPr/>
          </p:nvSpPr>
          <p:spPr>
            <a:xfrm>
              <a:off x="22733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5" name="Square"/>
            <p:cNvSpPr/>
            <p:nvPr/>
          </p:nvSpPr>
          <p:spPr>
            <a:xfrm>
              <a:off x="26035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6" name="Square"/>
            <p:cNvSpPr/>
            <p:nvPr/>
          </p:nvSpPr>
          <p:spPr>
            <a:xfrm>
              <a:off x="30353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7" name="Square"/>
            <p:cNvSpPr/>
            <p:nvPr/>
          </p:nvSpPr>
          <p:spPr>
            <a:xfrm>
              <a:off x="33655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8" name="Square"/>
            <p:cNvSpPr/>
            <p:nvPr/>
          </p:nvSpPr>
          <p:spPr>
            <a:xfrm>
              <a:off x="37973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9" name="Square"/>
            <p:cNvSpPr/>
            <p:nvPr/>
          </p:nvSpPr>
          <p:spPr>
            <a:xfrm>
              <a:off x="41148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0" name="Square"/>
            <p:cNvSpPr/>
            <p:nvPr/>
          </p:nvSpPr>
          <p:spPr>
            <a:xfrm>
              <a:off x="45466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1" name="Square"/>
            <p:cNvSpPr/>
            <p:nvPr/>
          </p:nvSpPr>
          <p:spPr>
            <a:xfrm>
              <a:off x="48768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2" name="Square"/>
            <p:cNvSpPr/>
            <p:nvPr/>
          </p:nvSpPr>
          <p:spPr>
            <a:xfrm>
              <a:off x="53086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3" name="Square"/>
            <p:cNvSpPr/>
            <p:nvPr/>
          </p:nvSpPr>
          <p:spPr>
            <a:xfrm>
              <a:off x="56388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4" name="Square"/>
            <p:cNvSpPr/>
            <p:nvPr/>
          </p:nvSpPr>
          <p:spPr>
            <a:xfrm>
              <a:off x="60706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5" name="Square"/>
            <p:cNvSpPr/>
            <p:nvPr/>
          </p:nvSpPr>
          <p:spPr>
            <a:xfrm>
              <a:off x="63881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6" name="Square"/>
            <p:cNvSpPr/>
            <p:nvPr/>
          </p:nvSpPr>
          <p:spPr>
            <a:xfrm>
              <a:off x="68326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7" name="Square"/>
            <p:cNvSpPr/>
            <p:nvPr/>
          </p:nvSpPr>
          <p:spPr>
            <a:xfrm>
              <a:off x="71501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8" name="Square"/>
            <p:cNvSpPr/>
            <p:nvPr/>
          </p:nvSpPr>
          <p:spPr>
            <a:xfrm>
              <a:off x="75819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9" name="Square"/>
            <p:cNvSpPr/>
            <p:nvPr/>
          </p:nvSpPr>
          <p:spPr>
            <a:xfrm>
              <a:off x="79121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0" name="Square"/>
            <p:cNvSpPr/>
            <p:nvPr/>
          </p:nvSpPr>
          <p:spPr>
            <a:xfrm>
              <a:off x="83439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1" name="Square"/>
            <p:cNvSpPr/>
            <p:nvPr/>
          </p:nvSpPr>
          <p:spPr>
            <a:xfrm>
              <a:off x="86741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2" name="Square"/>
            <p:cNvSpPr/>
            <p:nvPr/>
          </p:nvSpPr>
          <p:spPr>
            <a:xfrm>
              <a:off x="91059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3" name="Square"/>
            <p:cNvSpPr/>
            <p:nvPr/>
          </p:nvSpPr>
          <p:spPr>
            <a:xfrm>
              <a:off x="94234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4" name="Square"/>
            <p:cNvSpPr/>
            <p:nvPr/>
          </p:nvSpPr>
          <p:spPr>
            <a:xfrm>
              <a:off x="98679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5" name="Square"/>
            <p:cNvSpPr/>
            <p:nvPr/>
          </p:nvSpPr>
          <p:spPr>
            <a:xfrm>
              <a:off x="10185400" y="20574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6" name="Square"/>
            <p:cNvSpPr/>
            <p:nvPr/>
          </p:nvSpPr>
          <p:spPr>
            <a:xfrm>
              <a:off x="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7" name="Square"/>
            <p:cNvSpPr/>
            <p:nvPr/>
          </p:nvSpPr>
          <p:spPr>
            <a:xfrm>
              <a:off x="3302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8" name="Square"/>
            <p:cNvSpPr/>
            <p:nvPr/>
          </p:nvSpPr>
          <p:spPr>
            <a:xfrm>
              <a:off x="7620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9" name="Square"/>
            <p:cNvSpPr/>
            <p:nvPr/>
          </p:nvSpPr>
          <p:spPr>
            <a:xfrm>
              <a:off x="10795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0" name="Square"/>
            <p:cNvSpPr/>
            <p:nvPr/>
          </p:nvSpPr>
          <p:spPr>
            <a:xfrm>
              <a:off x="15113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1" name="Square"/>
            <p:cNvSpPr/>
            <p:nvPr/>
          </p:nvSpPr>
          <p:spPr>
            <a:xfrm>
              <a:off x="18415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2" name="Square"/>
            <p:cNvSpPr/>
            <p:nvPr/>
          </p:nvSpPr>
          <p:spPr>
            <a:xfrm>
              <a:off x="22733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3" name="Square"/>
            <p:cNvSpPr/>
            <p:nvPr/>
          </p:nvSpPr>
          <p:spPr>
            <a:xfrm>
              <a:off x="26035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4" name="Square"/>
            <p:cNvSpPr/>
            <p:nvPr/>
          </p:nvSpPr>
          <p:spPr>
            <a:xfrm>
              <a:off x="30353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5" name="Square"/>
            <p:cNvSpPr/>
            <p:nvPr/>
          </p:nvSpPr>
          <p:spPr>
            <a:xfrm>
              <a:off x="33655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6" name="Square"/>
            <p:cNvSpPr/>
            <p:nvPr/>
          </p:nvSpPr>
          <p:spPr>
            <a:xfrm>
              <a:off x="37973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7" name="Square"/>
            <p:cNvSpPr/>
            <p:nvPr/>
          </p:nvSpPr>
          <p:spPr>
            <a:xfrm>
              <a:off x="41148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8" name="Square"/>
            <p:cNvSpPr/>
            <p:nvPr/>
          </p:nvSpPr>
          <p:spPr>
            <a:xfrm>
              <a:off x="45466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9" name="Square"/>
            <p:cNvSpPr/>
            <p:nvPr/>
          </p:nvSpPr>
          <p:spPr>
            <a:xfrm>
              <a:off x="48768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0" name="Square"/>
            <p:cNvSpPr/>
            <p:nvPr/>
          </p:nvSpPr>
          <p:spPr>
            <a:xfrm>
              <a:off x="53086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1" name="Square"/>
            <p:cNvSpPr/>
            <p:nvPr/>
          </p:nvSpPr>
          <p:spPr>
            <a:xfrm>
              <a:off x="56388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2" name="Square"/>
            <p:cNvSpPr/>
            <p:nvPr/>
          </p:nvSpPr>
          <p:spPr>
            <a:xfrm>
              <a:off x="60706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3" name="Square"/>
            <p:cNvSpPr/>
            <p:nvPr/>
          </p:nvSpPr>
          <p:spPr>
            <a:xfrm>
              <a:off x="63881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4" name="Square"/>
            <p:cNvSpPr/>
            <p:nvPr/>
          </p:nvSpPr>
          <p:spPr>
            <a:xfrm>
              <a:off x="68326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5" name="Square"/>
            <p:cNvSpPr/>
            <p:nvPr/>
          </p:nvSpPr>
          <p:spPr>
            <a:xfrm>
              <a:off x="71501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6" name="Square"/>
            <p:cNvSpPr/>
            <p:nvPr/>
          </p:nvSpPr>
          <p:spPr>
            <a:xfrm>
              <a:off x="75819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7" name="Square"/>
            <p:cNvSpPr/>
            <p:nvPr/>
          </p:nvSpPr>
          <p:spPr>
            <a:xfrm>
              <a:off x="79121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8" name="Square"/>
            <p:cNvSpPr/>
            <p:nvPr/>
          </p:nvSpPr>
          <p:spPr>
            <a:xfrm>
              <a:off x="83439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9" name="Square"/>
            <p:cNvSpPr/>
            <p:nvPr/>
          </p:nvSpPr>
          <p:spPr>
            <a:xfrm>
              <a:off x="86741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0" name="Square"/>
            <p:cNvSpPr/>
            <p:nvPr/>
          </p:nvSpPr>
          <p:spPr>
            <a:xfrm>
              <a:off x="91059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1" name="Square"/>
            <p:cNvSpPr/>
            <p:nvPr/>
          </p:nvSpPr>
          <p:spPr>
            <a:xfrm>
              <a:off x="94234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2" name="Square"/>
            <p:cNvSpPr/>
            <p:nvPr/>
          </p:nvSpPr>
          <p:spPr>
            <a:xfrm>
              <a:off x="98679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3" name="Square"/>
            <p:cNvSpPr/>
            <p:nvPr/>
          </p:nvSpPr>
          <p:spPr>
            <a:xfrm>
              <a:off x="10185400" y="25908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4" name="Square"/>
            <p:cNvSpPr/>
            <p:nvPr/>
          </p:nvSpPr>
          <p:spPr>
            <a:xfrm>
              <a:off x="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5" name="Square"/>
            <p:cNvSpPr/>
            <p:nvPr/>
          </p:nvSpPr>
          <p:spPr>
            <a:xfrm>
              <a:off x="3302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6" name="Square"/>
            <p:cNvSpPr/>
            <p:nvPr/>
          </p:nvSpPr>
          <p:spPr>
            <a:xfrm>
              <a:off x="7620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7" name="Square"/>
            <p:cNvSpPr/>
            <p:nvPr/>
          </p:nvSpPr>
          <p:spPr>
            <a:xfrm>
              <a:off x="10795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8" name="Square"/>
            <p:cNvSpPr/>
            <p:nvPr/>
          </p:nvSpPr>
          <p:spPr>
            <a:xfrm>
              <a:off x="15113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9" name="Square"/>
            <p:cNvSpPr/>
            <p:nvPr/>
          </p:nvSpPr>
          <p:spPr>
            <a:xfrm>
              <a:off x="18415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0" name="Square"/>
            <p:cNvSpPr/>
            <p:nvPr/>
          </p:nvSpPr>
          <p:spPr>
            <a:xfrm>
              <a:off x="22733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1" name="Square"/>
            <p:cNvSpPr/>
            <p:nvPr/>
          </p:nvSpPr>
          <p:spPr>
            <a:xfrm>
              <a:off x="26035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2" name="Square"/>
            <p:cNvSpPr/>
            <p:nvPr/>
          </p:nvSpPr>
          <p:spPr>
            <a:xfrm>
              <a:off x="30353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3" name="Square"/>
            <p:cNvSpPr/>
            <p:nvPr/>
          </p:nvSpPr>
          <p:spPr>
            <a:xfrm>
              <a:off x="33655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4" name="Square"/>
            <p:cNvSpPr/>
            <p:nvPr/>
          </p:nvSpPr>
          <p:spPr>
            <a:xfrm>
              <a:off x="37973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5" name="Square"/>
            <p:cNvSpPr/>
            <p:nvPr/>
          </p:nvSpPr>
          <p:spPr>
            <a:xfrm>
              <a:off x="41148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6" name="Square"/>
            <p:cNvSpPr/>
            <p:nvPr/>
          </p:nvSpPr>
          <p:spPr>
            <a:xfrm>
              <a:off x="45466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7" name="Square"/>
            <p:cNvSpPr/>
            <p:nvPr/>
          </p:nvSpPr>
          <p:spPr>
            <a:xfrm>
              <a:off x="48768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8" name="Square"/>
            <p:cNvSpPr/>
            <p:nvPr/>
          </p:nvSpPr>
          <p:spPr>
            <a:xfrm>
              <a:off x="53086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9" name="Square"/>
            <p:cNvSpPr/>
            <p:nvPr/>
          </p:nvSpPr>
          <p:spPr>
            <a:xfrm>
              <a:off x="56388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0" name="Square"/>
            <p:cNvSpPr/>
            <p:nvPr/>
          </p:nvSpPr>
          <p:spPr>
            <a:xfrm>
              <a:off x="60706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1" name="Square"/>
            <p:cNvSpPr/>
            <p:nvPr/>
          </p:nvSpPr>
          <p:spPr>
            <a:xfrm>
              <a:off x="63881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2" name="Square"/>
            <p:cNvSpPr/>
            <p:nvPr/>
          </p:nvSpPr>
          <p:spPr>
            <a:xfrm>
              <a:off x="68326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3" name="Square"/>
            <p:cNvSpPr/>
            <p:nvPr/>
          </p:nvSpPr>
          <p:spPr>
            <a:xfrm>
              <a:off x="71501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4" name="Square"/>
            <p:cNvSpPr/>
            <p:nvPr/>
          </p:nvSpPr>
          <p:spPr>
            <a:xfrm>
              <a:off x="75819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5" name="Square"/>
            <p:cNvSpPr/>
            <p:nvPr/>
          </p:nvSpPr>
          <p:spPr>
            <a:xfrm>
              <a:off x="79121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6" name="Square"/>
            <p:cNvSpPr/>
            <p:nvPr/>
          </p:nvSpPr>
          <p:spPr>
            <a:xfrm>
              <a:off x="83439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7" name="Square"/>
            <p:cNvSpPr/>
            <p:nvPr/>
          </p:nvSpPr>
          <p:spPr>
            <a:xfrm>
              <a:off x="86741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8" name="Square"/>
            <p:cNvSpPr/>
            <p:nvPr/>
          </p:nvSpPr>
          <p:spPr>
            <a:xfrm>
              <a:off x="91059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9" name="Square"/>
            <p:cNvSpPr/>
            <p:nvPr/>
          </p:nvSpPr>
          <p:spPr>
            <a:xfrm>
              <a:off x="94234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0" name="Square"/>
            <p:cNvSpPr/>
            <p:nvPr/>
          </p:nvSpPr>
          <p:spPr>
            <a:xfrm>
              <a:off x="98679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1" name="Square"/>
            <p:cNvSpPr/>
            <p:nvPr/>
          </p:nvSpPr>
          <p:spPr>
            <a:xfrm>
              <a:off x="10185400" y="29210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2" name="Square"/>
            <p:cNvSpPr/>
            <p:nvPr/>
          </p:nvSpPr>
          <p:spPr>
            <a:xfrm>
              <a:off x="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3" name="Square"/>
            <p:cNvSpPr/>
            <p:nvPr/>
          </p:nvSpPr>
          <p:spPr>
            <a:xfrm>
              <a:off x="3302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4" name="Square"/>
            <p:cNvSpPr/>
            <p:nvPr/>
          </p:nvSpPr>
          <p:spPr>
            <a:xfrm>
              <a:off x="7620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5" name="Square"/>
            <p:cNvSpPr/>
            <p:nvPr/>
          </p:nvSpPr>
          <p:spPr>
            <a:xfrm>
              <a:off x="10795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6" name="Square"/>
            <p:cNvSpPr/>
            <p:nvPr/>
          </p:nvSpPr>
          <p:spPr>
            <a:xfrm>
              <a:off x="15113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7" name="Square"/>
            <p:cNvSpPr/>
            <p:nvPr/>
          </p:nvSpPr>
          <p:spPr>
            <a:xfrm>
              <a:off x="18415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8" name="Square"/>
            <p:cNvSpPr/>
            <p:nvPr/>
          </p:nvSpPr>
          <p:spPr>
            <a:xfrm>
              <a:off x="22733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9" name="Square"/>
            <p:cNvSpPr/>
            <p:nvPr/>
          </p:nvSpPr>
          <p:spPr>
            <a:xfrm>
              <a:off x="26035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0" name="Square"/>
            <p:cNvSpPr/>
            <p:nvPr/>
          </p:nvSpPr>
          <p:spPr>
            <a:xfrm>
              <a:off x="30353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1" name="Square"/>
            <p:cNvSpPr/>
            <p:nvPr/>
          </p:nvSpPr>
          <p:spPr>
            <a:xfrm>
              <a:off x="33655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2" name="Square"/>
            <p:cNvSpPr/>
            <p:nvPr/>
          </p:nvSpPr>
          <p:spPr>
            <a:xfrm>
              <a:off x="37973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3" name="Square"/>
            <p:cNvSpPr/>
            <p:nvPr/>
          </p:nvSpPr>
          <p:spPr>
            <a:xfrm>
              <a:off x="41148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4" name="Square"/>
            <p:cNvSpPr/>
            <p:nvPr/>
          </p:nvSpPr>
          <p:spPr>
            <a:xfrm>
              <a:off x="45466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5" name="Square"/>
            <p:cNvSpPr/>
            <p:nvPr/>
          </p:nvSpPr>
          <p:spPr>
            <a:xfrm>
              <a:off x="48768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6" name="Square"/>
            <p:cNvSpPr/>
            <p:nvPr/>
          </p:nvSpPr>
          <p:spPr>
            <a:xfrm>
              <a:off x="53086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7" name="Square"/>
            <p:cNvSpPr/>
            <p:nvPr/>
          </p:nvSpPr>
          <p:spPr>
            <a:xfrm>
              <a:off x="56388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8" name="Square"/>
            <p:cNvSpPr/>
            <p:nvPr/>
          </p:nvSpPr>
          <p:spPr>
            <a:xfrm>
              <a:off x="60706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9" name="Square"/>
            <p:cNvSpPr/>
            <p:nvPr/>
          </p:nvSpPr>
          <p:spPr>
            <a:xfrm>
              <a:off x="63881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0" name="Square"/>
            <p:cNvSpPr/>
            <p:nvPr/>
          </p:nvSpPr>
          <p:spPr>
            <a:xfrm>
              <a:off x="6832600" y="3467100"/>
              <a:ext cx="215900" cy="215900"/>
            </a:xfrm>
            <a:prstGeom prst="rect">
              <a:avLst/>
            </a:prstGeom>
            <a:solidFill>
              <a:srgbClr val="941100"/>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1" name="Square"/>
            <p:cNvSpPr/>
            <p:nvPr/>
          </p:nvSpPr>
          <p:spPr>
            <a:xfrm>
              <a:off x="7150100" y="3467100"/>
              <a:ext cx="215900" cy="215900"/>
            </a:xfrm>
            <a:prstGeom prst="rect">
              <a:avLst/>
            </a:prstGeom>
            <a:solidFill>
              <a:srgbClr val="941100"/>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2" name="Square"/>
            <p:cNvSpPr/>
            <p:nvPr/>
          </p:nvSpPr>
          <p:spPr>
            <a:xfrm>
              <a:off x="75819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3" name="Square"/>
            <p:cNvSpPr/>
            <p:nvPr/>
          </p:nvSpPr>
          <p:spPr>
            <a:xfrm>
              <a:off x="79121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4" name="Square"/>
            <p:cNvSpPr/>
            <p:nvPr/>
          </p:nvSpPr>
          <p:spPr>
            <a:xfrm>
              <a:off x="83439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5" name="Square"/>
            <p:cNvSpPr/>
            <p:nvPr/>
          </p:nvSpPr>
          <p:spPr>
            <a:xfrm>
              <a:off x="86741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6" name="Square"/>
            <p:cNvSpPr/>
            <p:nvPr/>
          </p:nvSpPr>
          <p:spPr>
            <a:xfrm>
              <a:off x="91059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7" name="Square"/>
            <p:cNvSpPr/>
            <p:nvPr/>
          </p:nvSpPr>
          <p:spPr>
            <a:xfrm>
              <a:off x="94234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8" name="Square"/>
            <p:cNvSpPr/>
            <p:nvPr/>
          </p:nvSpPr>
          <p:spPr>
            <a:xfrm>
              <a:off x="98679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9" name="Square"/>
            <p:cNvSpPr/>
            <p:nvPr/>
          </p:nvSpPr>
          <p:spPr>
            <a:xfrm>
              <a:off x="10185400" y="34671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0" name="Square"/>
            <p:cNvSpPr/>
            <p:nvPr/>
          </p:nvSpPr>
          <p:spPr>
            <a:xfrm>
              <a:off x="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1" name="Square"/>
            <p:cNvSpPr/>
            <p:nvPr/>
          </p:nvSpPr>
          <p:spPr>
            <a:xfrm>
              <a:off x="3302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2" name="Square"/>
            <p:cNvSpPr/>
            <p:nvPr/>
          </p:nvSpPr>
          <p:spPr>
            <a:xfrm>
              <a:off x="7620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3" name="Square"/>
            <p:cNvSpPr/>
            <p:nvPr/>
          </p:nvSpPr>
          <p:spPr>
            <a:xfrm>
              <a:off x="10795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4" name="Square"/>
            <p:cNvSpPr/>
            <p:nvPr/>
          </p:nvSpPr>
          <p:spPr>
            <a:xfrm>
              <a:off x="15113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5" name="Square"/>
            <p:cNvSpPr/>
            <p:nvPr/>
          </p:nvSpPr>
          <p:spPr>
            <a:xfrm>
              <a:off x="18415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6" name="Square"/>
            <p:cNvSpPr/>
            <p:nvPr/>
          </p:nvSpPr>
          <p:spPr>
            <a:xfrm>
              <a:off x="22733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7" name="Square"/>
            <p:cNvSpPr/>
            <p:nvPr/>
          </p:nvSpPr>
          <p:spPr>
            <a:xfrm>
              <a:off x="26035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8" name="Square"/>
            <p:cNvSpPr/>
            <p:nvPr/>
          </p:nvSpPr>
          <p:spPr>
            <a:xfrm>
              <a:off x="30353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9" name="Square"/>
            <p:cNvSpPr/>
            <p:nvPr/>
          </p:nvSpPr>
          <p:spPr>
            <a:xfrm>
              <a:off x="33655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0" name="Square"/>
            <p:cNvSpPr/>
            <p:nvPr/>
          </p:nvSpPr>
          <p:spPr>
            <a:xfrm>
              <a:off x="37973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1" name="Square"/>
            <p:cNvSpPr/>
            <p:nvPr/>
          </p:nvSpPr>
          <p:spPr>
            <a:xfrm>
              <a:off x="41148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2" name="Square"/>
            <p:cNvSpPr/>
            <p:nvPr/>
          </p:nvSpPr>
          <p:spPr>
            <a:xfrm>
              <a:off x="45466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3" name="Square"/>
            <p:cNvSpPr/>
            <p:nvPr/>
          </p:nvSpPr>
          <p:spPr>
            <a:xfrm>
              <a:off x="48768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4" name="Square"/>
            <p:cNvSpPr/>
            <p:nvPr/>
          </p:nvSpPr>
          <p:spPr>
            <a:xfrm>
              <a:off x="53086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5" name="Square"/>
            <p:cNvSpPr/>
            <p:nvPr/>
          </p:nvSpPr>
          <p:spPr>
            <a:xfrm>
              <a:off x="56388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6" name="Square"/>
            <p:cNvSpPr/>
            <p:nvPr/>
          </p:nvSpPr>
          <p:spPr>
            <a:xfrm>
              <a:off x="60706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7" name="Square"/>
            <p:cNvSpPr/>
            <p:nvPr/>
          </p:nvSpPr>
          <p:spPr>
            <a:xfrm>
              <a:off x="63881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8" name="Square"/>
            <p:cNvSpPr/>
            <p:nvPr/>
          </p:nvSpPr>
          <p:spPr>
            <a:xfrm>
              <a:off x="6832600" y="3784600"/>
              <a:ext cx="215900" cy="215900"/>
            </a:xfrm>
            <a:prstGeom prst="rect">
              <a:avLst/>
            </a:prstGeom>
            <a:solidFill>
              <a:srgbClr val="941100"/>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9" name="Square"/>
            <p:cNvSpPr/>
            <p:nvPr/>
          </p:nvSpPr>
          <p:spPr>
            <a:xfrm>
              <a:off x="7150100" y="3784600"/>
              <a:ext cx="215900" cy="215900"/>
            </a:xfrm>
            <a:prstGeom prst="rect">
              <a:avLst/>
            </a:prstGeom>
            <a:solidFill>
              <a:srgbClr val="941100"/>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0" name="Square"/>
            <p:cNvSpPr/>
            <p:nvPr/>
          </p:nvSpPr>
          <p:spPr>
            <a:xfrm>
              <a:off x="75819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1" name="Square"/>
            <p:cNvSpPr/>
            <p:nvPr/>
          </p:nvSpPr>
          <p:spPr>
            <a:xfrm>
              <a:off x="79121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2" name="Square"/>
            <p:cNvSpPr/>
            <p:nvPr/>
          </p:nvSpPr>
          <p:spPr>
            <a:xfrm>
              <a:off x="83439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3" name="Square"/>
            <p:cNvSpPr/>
            <p:nvPr/>
          </p:nvSpPr>
          <p:spPr>
            <a:xfrm>
              <a:off x="86741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4" name="Square"/>
            <p:cNvSpPr/>
            <p:nvPr/>
          </p:nvSpPr>
          <p:spPr>
            <a:xfrm>
              <a:off x="91059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5" name="Square"/>
            <p:cNvSpPr/>
            <p:nvPr/>
          </p:nvSpPr>
          <p:spPr>
            <a:xfrm>
              <a:off x="94234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6" name="Square"/>
            <p:cNvSpPr/>
            <p:nvPr/>
          </p:nvSpPr>
          <p:spPr>
            <a:xfrm>
              <a:off x="98679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7" name="Square"/>
            <p:cNvSpPr/>
            <p:nvPr/>
          </p:nvSpPr>
          <p:spPr>
            <a:xfrm>
              <a:off x="10185400" y="3784600"/>
              <a:ext cx="215900" cy="215900"/>
            </a:xfrm>
            <a:prstGeom prst="rect">
              <a:avLst/>
            </a:prstGeom>
            <a:solidFill>
              <a:srgbClr val="FFFFFF"/>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grpSp>
        <p:nvGrpSpPr>
          <p:cNvPr id="571" name="Group"/>
          <p:cNvGrpSpPr/>
          <p:nvPr/>
        </p:nvGrpSpPr>
        <p:grpSpPr>
          <a:xfrm>
            <a:off x="5402862" y="1892300"/>
            <a:ext cx="3703038" cy="1727200"/>
            <a:chOff x="0" y="0"/>
            <a:chExt cx="3703037" cy="1727200"/>
          </a:xfrm>
        </p:grpSpPr>
        <p:sp>
          <p:nvSpPr>
            <p:cNvPr id="569" name="Shape"/>
            <p:cNvSpPr/>
            <p:nvPr/>
          </p:nvSpPr>
          <p:spPr>
            <a:xfrm>
              <a:off x="0" y="63500"/>
              <a:ext cx="3700499" cy="1663700"/>
            </a:xfrm>
            <a:custGeom>
              <a:avLst/>
              <a:gdLst/>
              <a:ahLst/>
              <a:cxnLst>
                <a:cxn ang="0">
                  <a:pos x="wd2" y="hd2"/>
                </a:cxn>
                <a:cxn ang="5400000">
                  <a:pos x="wd2" y="hd2"/>
                </a:cxn>
                <a:cxn ang="10800000">
                  <a:pos x="wd2" y="hd2"/>
                </a:cxn>
                <a:cxn ang="16200000">
                  <a:pos x="wd2" y="hd2"/>
                </a:cxn>
              </a:cxnLst>
              <a:rect l="0" t="0" r="r" b="b"/>
              <a:pathLst>
                <a:path w="21600" h="21600" extrusionOk="0">
                  <a:moveTo>
                    <a:pt x="2623" y="0"/>
                  </a:moveTo>
                  <a:lnTo>
                    <a:pt x="2623" y="9039"/>
                  </a:lnTo>
                  <a:lnTo>
                    <a:pt x="2623" y="9039"/>
                  </a:lnTo>
                  <a:lnTo>
                    <a:pt x="2623" y="12913"/>
                  </a:lnTo>
                  <a:lnTo>
                    <a:pt x="2623" y="15496"/>
                  </a:lnTo>
                  <a:lnTo>
                    <a:pt x="5785" y="15496"/>
                  </a:lnTo>
                  <a:lnTo>
                    <a:pt x="0" y="21600"/>
                  </a:lnTo>
                  <a:lnTo>
                    <a:pt x="10530" y="15496"/>
                  </a:lnTo>
                  <a:lnTo>
                    <a:pt x="21600" y="15496"/>
                  </a:lnTo>
                  <a:lnTo>
                    <a:pt x="21600" y="12913"/>
                  </a:lnTo>
                  <a:lnTo>
                    <a:pt x="21600" y="9039"/>
                  </a:lnTo>
                  <a:lnTo>
                    <a:pt x="21600" y="9039"/>
                  </a:lnTo>
                  <a:lnTo>
                    <a:pt x="21600" y="0"/>
                  </a:lnTo>
                  <a:lnTo>
                    <a:pt x="10530" y="0"/>
                  </a:lnTo>
                  <a:lnTo>
                    <a:pt x="5785" y="0"/>
                  </a:lnTo>
                  <a:lnTo>
                    <a:pt x="5785" y="0"/>
                  </a:lnTo>
                  <a:close/>
                </a:path>
              </a:pathLst>
            </a:custGeom>
            <a:solidFill>
              <a:srgbClr val="FEFCD1"/>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70" name="Failures are sparse in the space of possible inputs ..."/>
            <p:cNvSpPr txBox="1"/>
            <p:nvPr/>
          </p:nvSpPr>
          <p:spPr>
            <a:xfrm>
              <a:off x="451837" y="0"/>
              <a:ext cx="3251201" cy="13208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buClr>
                  <a:srgbClr val="000000"/>
                </a:buClr>
                <a:buFont typeface="Arial"/>
                <a:defRPr sz="2800">
                  <a:latin typeface="Gill Sans"/>
                  <a:ea typeface="Gill Sans"/>
                  <a:cs typeface="Gill Sans"/>
                  <a:sym typeface="Gill Sans"/>
                </a:defRPr>
              </a:lvl1pPr>
            </a:lstStyle>
            <a:p>
              <a:r>
                <a:t>Failures are sparse in the space of possible inputs ...</a:t>
              </a:r>
            </a:p>
          </p:txBody>
        </p:sp>
      </p:grpSp>
      <p:grpSp>
        <p:nvGrpSpPr>
          <p:cNvPr id="574" name="Group"/>
          <p:cNvGrpSpPr/>
          <p:nvPr/>
        </p:nvGrpSpPr>
        <p:grpSpPr>
          <a:xfrm>
            <a:off x="7342254" y="1955800"/>
            <a:ext cx="5337428" cy="2406787"/>
            <a:chOff x="0" y="0"/>
            <a:chExt cx="5337426" cy="2406786"/>
          </a:xfrm>
        </p:grpSpPr>
        <p:sp>
          <p:nvSpPr>
            <p:cNvPr id="572" name="Shape"/>
            <p:cNvSpPr/>
            <p:nvPr/>
          </p:nvSpPr>
          <p:spPr>
            <a:xfrm>
              <a:off x="0" y="0"/>
              <a:ext cx="5337427" cy="2406787"/>
            </a:xfrm>
            <a:custGeom>
              <a:avLst/>
              <a:gdLst/>
              <a:ahLst/>
              <a:cxnLst>
                <a:cxn ang="0">
                  <a:pos x="wd2" y="hd2"/>
                </a:cxn>
                <a:cxn ang="5400000">
                  <a:pos x="wd2" y="hd2"/>
                </a:cxn>
                <a:cxn ang="10800000">
                  <a:pos x="wd2" y="hd2"/>
                </a:cxn>
                <a:cxn ang="16200000">
                  <a:pos x="wd2" y="hd2"/>
                </a:cxn>
              </a:cxnLst>
              <a:rect l="0" t="0" r="r" b="b"/>
              <a:pathLst>
                <a:path w="21600" h="21600" extrusionOk="0">
                  <a:moveTo>
                    <a:pt x="7566" y="0"/>
                  </a:moveTo>
                  <a:lnTo>
                    <a:pt x="7566" y="6241"/>
                  </a:lnTo>
                  <a:lnTo>
                    <a:pt x="7566" y="6241"/>
                  </a:lnTo>
                  <a:lnTo>
                    <a:pt x="7566" y="8916"/>
                  </a:lnTo>
                  <a:lnTo>
                    <a:pt x="7566" y="10699"/>
                  </a:lnTo>
                  <a:lnTo>
                    <a:pt x="9905" y="10699"/>
                  </a:lnTo>
                  <a:lnTo>
                    <a:pt x="0" y="21600"/>
                  </a:lnTo>
                  <a:lnTo>
                    <a:pt x="13413" y="10699"/>
                  </a:lnTo>
                  <a:lnTo>
                    <a:pt x="21600" y="10699"/>
                  </a:lnTo>
                  <a:lnTo>
                    <a:pt x="21600" y="8916"/>
                  </a:lnTo>
                  <a:lnTo>
                    <a:pt x="21600" y="6241"/>
                  </a:lnTo>
                  <a:lnTo>
                    <a:pt x="21600" y="6241"/>
                  </a:lnTo>
                  <a:lnTo>
                    <a:pt x="21600" y="0"/>
                  </a:lnTo>
                  <a:lnTo>
                    <a:pt x="13413" y="0"/>
                  </a:lnTo>
                  <a:lnTo>
                    <a:pt x="9905" y="0"/>
                  </a:lnTo>
                  <a:lnTo>
                    <a:pt x="9905" y="0"/>
                  </a:lnTo>
                  <a:close/>
                </a:path>
              </a:pathLst>
            </a:custGeom>
            <a:solidFill>
              <a:srgbClr val="FEFCD1"/>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73" name="... but dense in some parts of the space"/>
            <p:cNvSpPr txBox="1"/>
            <p:nvPr/>
          </p:nvSpPr>
          <p:spPr>
            <a:xfrm>
              <a:off x="1865245" y="135748"/>
              <a:ext cx="3467101" cy="9144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buClr>
                  <a:srgbClr val="000000"/>
                </a:buClr>
                <a:buFont typeface="Arial"/>
                <a:defRPr sz="2800">
                  <a:latin typeface="Gill Sans"/>
                  <a:ea typeface="Gill Sans"/>
                  <a:cs typeface="Gill Sans"/>
                  <a:sym typeface="Gill Sans"/>
                </a:defRPr>
              </a:lvl1pPr>
            </a:lstStyle>
            <a:p>
              <a:r>
                <a:t>... but dense in some parts of the space</a:t>
              </a:r>
            </a:p>
          </p:txBody>
        </p:sp>
      </p:grpSp>
      <p:grpSp>
        <p:nvGrpSpPr>
          <p:cNvPr id="577" name="Group"/>
          <p:cNvGrpSpPr/>
          <p:nvPr/>
        </p:nvGrpSpPr>
        <p:grpSpPr>
          <a:xfrm>
            <a:off x="1689100" y="7607023"/>
            <a:ext cx="6829688" cy="1486177"/>
            <a:chOff x="0" y="0"/>
            <a:chExt cx="6829687" cy="1486176"/>
          </a:xfrm>
        </p:grpSpPr>
        <p:sp>
          <p:nvSpPr>
            <p:cNvPr id="575" name="Shape"/>
            <p:cNvSpPr/>
            <p:nvPr/>
          </p:nvSpPr>
          <p:spPr>
            <a:xfrm>
              <a:off x="0" y="0"/>
              <a:ext cx="6829688" cy="1413364"/>
            </a:xfrm>
            <a:custGeom>
              <a:avLst/>
              <a:gdLst/>
              <a:ahLst/>
              <a:cxnLst>
                <a:cxn ang="0">
                  <a:pos x="wd2" y="hd2"/>
                </a:cxn>
                <a:cxn ang="5400000">
                  <a:pos x="wd2" y="hd2"/>
                </a:cxn>
                <a:cxn ang="10800000">
                  <a:pos x="wd2" y="hd2"/>
                </a:cxn>
                <a:cxn ang="16200000">
                  <a:pos x="wd2" y="hd2"/>
                </a:cxn>
              </a:cxnLst>
              <a:rect l="0" t="0" r="r" b="b"/>
              <a:pathLst>
                <a:path w="21600" h="21600" extrusionOk="0">
                  <a:moveTo>
                    <a:pt x="0" y="3381"/>
                  </a:moveTo>
                  <a:lnTo>
                    <a:pt x="0" y="6418"/>
                  </a:lnTo>
                  <a:lnTo>
                    <a:pt x="0" y="6418"/>
                  </a:lnTo>
                  <a:lnTo>
                    <a:pt x="0" y="10972"/>
                  </a:lnTo>
                  <a:lnTo>
                    <a:pt x="0" y="21600"/>
                  </a:lnTo>
                  <a:lnTo>
                    <a:pt x="9597" y="21600"/>
                  </a:lnTo>
                  <a:lnTo>
                    <a:pt x="9597" y="21600"/>
                  </a:lnTo>
                  <a:lnTo>
                    <a:pt x="13710" y="21600"/>
                  </a:lnTo>
                  <a:lnTo>
                    <a:pt x="16452" y="21600"/>
                  </a:lnTo>
                  <a:lnTo>
                    <a:pt x="16452" y="10972"/>
                  </a:lnTo>
                  <a:lnTo>
                    <a:pt x="21600" y="0"/>
                  </a:lnTo>
                  <a:lnTo>
                    <a:pt x="16452" y="6418"/>
                  </a:lnTo>
                  <a:lnTo>
                    <a:pt x="16452" y="3381"/>
                  </a:lnTo>
                  <a:lnTo>
                    <a:pt x="13710" y="3381"/>
                  </a:lnTo>
                  <a:lnTo>
                    <a:pt x="9597" y="3381"/>
                  </a:lnTo>
                  <a:lnTo>
                    <a:pt x="9597" y="3381"/>
                  </a:lnTo>
                  <a:close/>
                </a:path>
              </a:pathLst>
            </a:custGeom>
            <a:solidFill>
              <a:srgbClr val="FEFCD1"/>
            </a:solidFill>
            <a:ln w="25400" cap="flat">
              <a:solidFill>
                <a:srgbClr val="000000"/>
              </a:solidFill>
              <a:prstDash val="solid"/>
              <a:miter lim="400000"/>
            </a:ln>
            <a:effectLst/>
          </p:spPr>
          <p:txBody>
            <a:bodyPr wrap="square" lIns="50800" tIns="50800" rIns="50800" bIns="50800" numCol="1" anchor="ctr">
              <a:noAutofit/>
            </a:bodyPr>
            <a:lstStyle/>
            <a:p>
              <a:pPr>
                <a:defRPr sz="4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76" name="If we systematically test some cases from each part, we will include the dense parts"/>
            <p:cNvSpPr txBox="1"/>
            <p:nvPr/>
          </p:nvSpPr>
          <p:spPr>
            <a:xfrm>
              <a:off x="0" y="165376"/>
              <a:ext cx="5207000" cy="1320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buClr>
                  <a:srgbClr val="000000"/>
                </a:buClr>
                <a:buFont typeface="Arial"/>
                <a:defRPr sz="2800">
                  <a:latin typeface="Gill Sans"/>
                  <a:ea typeface="Gill Sans"/>
                  <a:cs typeface="Gill Sans"/>
                  <a:sym typeface="Gill Sans"/>
                </a:defRPr>
              </a:lvl1pPr>
            </a:lstStyle>
            <a:p>
              <a:r>
                <a:t>If we systematically test some cases from each part, we will include the dense parts </a:t>
              </a:r>
            </a:p>
          </p:txBody>
        </p:sp>
      </p:grpSp>
      <p:sp>
        <p:nvSpPr>
          <p:cNvPr id="578" name="Functional testing is one way of drawing orange lines to isolate regions with likely failures"/>
          <p:cNvSpPr txBox="1"/>
          <p:nvPr/>
        </p:nvSpPr>
        <p:spPr>
          <a:xfrm>
            <a:off x="7581900" y="7873012"/>
            <a:ext cx="4991100" cy="1320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spcBef>
                <a:spcPts val="1400"/>
              </a:spcBef>
              <a:buClr>
                <a:srgbClr val="000000"/>
              </a:buClr>
              <a:buFont typeface="Arial"/>
              <a:defRPr sz="2800">
                <a:latin typeface="Gill Sans"/>
                <a:ea typeface="Gill Sans"/>
                <a:cs typeface="Gill Sans"/>
                <a:sym typeface="Gill Sans"/>
              </a:defRPr>
            </a:lvl1pPr>
          </a:lstStyle>
          <a:p>
            <a:r>
              <a:t>Functional testing is one way of drawing orange lines to isolate regions with likely failures</a:t>
            </a:r>
          </a:p>
        </p:txBody>
      </p:sp>
      <p:sp>
        <p:nvSpPr>
          <p:cNvPr id="579" name="The space of possible input values…"/>
          <p:cNvSpPr txBox="1"/>
          <p:nvPr/>
        </p:nvSpPr>
        <p:spPr>
          <a:xfrm rot="16200000">
            <a:off x="-1604988" y="5200791"/>
            <a:ext cx="5000676"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buClr>
                <a:srgbClr val="000000"/>
              </a:buClr>
              <a:buFont typeface="Arial"/>
              <a:defRPr sz="2800">
                <a:latin typeface="Gill Sans"/>
                <a:ea typeface="Gill Sans"/>
                <a:cs typeface="Gill Sans"/>
                <a:sym typeface="Gill Sans"/>
              </a:defRPr>
            </a:pPr>
            <a:r>
              <a:t>The space of possible input values</a:t>
            </a:r>
          </a:p>
          <a:p>
            <a:pPr>
              <a:buClr>
                <a:srgbClr val="000000"/>
              </a:buClr>
              <a:buFont typeface="Arial"/>
              <a:defRPr sz="2800">
                <a:latin typeface="Gill Sans"/>
                <a:ea typeface="Gill Sans"/>
                <a:cs typeface="Gill Sans"/>
                <a:sym typeface="Gill Sans"/>
              </a:defRPr>
            </a:pPr>
            <a:r>
              <a:t>(the haystack) </a:t>
            </a:r>
          </a:p>
        </p:txBody>
      </p:sp>
      <p:sp>
        <p:nvSpPr>
          <p:cNvPr id="580" name="(from Pezze + Young, “Software Testing and Analysis”, Chapter 10)"/>
          <p:cNvSpPr txBox="1"/>
          <p:nvPr/>
        </p:nvSpPr>
        <p:spPr>
          <a:xfrm>
            <a:off x="7505786" y="9349688"/>
            <a:ext cx="4483356" cy="508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647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latin typeface="Helvetica"/>
                <a:ea typeface="Helvetica"/>
                <a:cs typeface="Helvetica"/>
                <a:sym typeface="Helvetica"/>
              </a:defRPr>
            </a:lvl1pPr>
          </a:lstStyle>
          <a:p>
            <a:r>
              <a:t>(from Pezze + Young, “Software Testing and Analysis”, Chapter 10)</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1" nodeType="afterEffect">
                                  <p:stCondLst>
                                    <p:cond delay="0"/>
                                  </p:stCondLst>
                                  <p:iterate>
                                    <p:tmAbs val="0"/>
                                  </p:iterate>
                                  <p:childTnLst>
                                    <p:set>
                                      <p:cBhvr>
                                        <p:cTn id="6" fill="hold"/>
                                        <p:tgtEl>
                                          <p:spTgt spid="568"/>
                                        </p:tgtEl>
                                        <p:attrNameLst>
                                          <p:attrName>style.visibility</p:attrName>
                                        </p:attrNameLst>
                                      </p:cBhvr>
                                      <p:to>
                                        <p:strVal val="visible"/>
                                      </p:to>
                                    </p:set>
                                    <p:animEffect transition="in" filter="strips(downRight)">
                                      <p:cBhvr>
                                        <p:cTn id="7" dur="1000"/>
                                        <p:tgtEl>
                                          <p:spTgt spid="568"/>
                                        </p:tgtEl>
                                      </p:cBhvr>
                                    </p:animEffect>
                                  </p:childTnLst>
                                </p:cTn>
                              </p:par>
                            </p:childTnLst>
                          </p:cTn>
                        </p:par>
                        <p:par>
                          <p:cTn id="8" fill="hold">
                            <p:stCondLst>
                              <p:cond delay="1000"/>
                            </p:stCondLst>
                            <p:childTnLst>
                              <p:par>
                                <p:cTn id="9" presetID="10" presetClass="entr" fill="hold" grpId="2" nodeType="afterEffect">
                                  <p:stCondLst>
                                    <p:cond delay="0"/>
                                  </p:stCondLst>
                                  <p:iterate>
                                    <p:tmAbs val="0"/>
                                  </p:iterate>
                                  <p:childTnLst>
                                    <p:set>
                                      <p:cBhvr>
                                        <p:cTn id="10" fill="hold"/>
                                        <p:tgtEl>
                                          <p:spTgt spid="579"/>
                                        </p:tgtEl>
                                        <p:attrNameLst>
                                          <p:attrName>style.visibility</p:attrName>
                                        </p:attrNameLst>
                                      </p:cBhvr>
                                      <p:to>
                                        <p:strVal val="visible"/>
                                      </p:to>
                                    </p:set>
                                    <p:animEffect transition="in" filter="fade">
                                      <p:cBhvr>
                                        <p:cTn id="11" dur="1000"/>
                                        <p:tgtEl>
                                          <p:spTgt spid="579"/>
                                        </p:tgtEl>
                                      </p:cBhvr>
                                    </p:animEffect>
                                  </p:childTnLst>
                                </p:cTn>
                              </p:par>
                            </p:childTnLst>
                          </p:cTn>
                        </p:par>
                        <p:par>
                          <p:cTn id="12" fill="hold">
                            <p:stCondLst>
                              <p:cond delay="2000"/>
                            </p:stCondLst>
                            <p:childTnLst>
                              <p:par>
                                <p:cTn id="13" presetID="10" presetClass="entr" fill="hold" grpId="3" nodeType="afterEffect">
                                  <p:stCondLst>
                                    <p:cond delay="0"/>
                                  </p:stCondLst>
                                  <p:iterate>
                                    <p:tmAbs val="0"/>
                                  </p:iterate>
                                  <p:childTnLst>
                                    <p:set>
                                      <p:cBhvr>
                                        <p:cTn id="14" fill="hold"/>
                                        <p:tgtEl>
                                          <p:spTgt spid="286"/>
                                        </p:tgtEl>
                                        <p:attrNameLst>
                                          <p:attrName>style.visibility</p:attrName>
                                        </p:attrNameLst>
                                      </p:cBhvr>
                                      <p:to>
                                        <p:strVal val="visible"/>
                                      </p:to>
                                    </p:set>
                                    <p:animEffect transition="in" filter="fade">
                                      <p:cBhvr>
                                        <p:cTn id="15" dur="1000"/>
                                        <p:tgtEl>
                                          <p:spTgt spid="286"/>
                                        </p:tgtEl>
                                      </p:cBhvr>
                                    </p:animEffect>
                                  </p:childTnLst>
                                </p:cTn>
                              </p:par>
                            </p:childTnLst>
                          </p:cTn>
                        </p:par>
                        <p:par>
                          <p:cTn id="16" fill="hold">
                            <p:stCondLst>
                              <p:cond delay="3000"/>
                            </p:stCondLst>
                            <p:childTnLst>
                              <p:par>
                                <p:cTn id="17" presetID="10" presetClass="entr" fill="hold" grpId="4" nodeType="afterEffect">
                                  <p:stCondLst>
                                    <p:cond delay="0"/>
                                  </p:stCondLst>
                                  <p:iterate>
                                    <p:tmAbs val="0"/>
                                  </p:iterate>
                                  <p:childTnLst>
                                    <p:set>
                                      <p:cBhvr>
                                        <p:cTn id="18" fill="hold"/>
                                        <p:tgtEl>
                                          <p:spTgt spid="265"/>
                                        </p:tgtEl>
                                        <p:attrNameLst>
                                          <p:attrName>style.visibility</p:attrName>
                                        </p:attrNameLst>
                                      </p:cBhvr>
                                      <p:to>
                                        <p:strVal val="visible"/>
                                      </p:to>
                                    </p:set>
                                    <p:animEffect transition="in" filter="fade">
                                      <p:cBhvr>
                                        <p:cTn id="19" dur="1000"/>
                                        <p:tgtEl>
                                          <p:spTgt spid="265"/>
                                        </p:tgtEl>
                                      </p:cBhvr>
                                    </p:animEffect>
                                  </p:childTnLst>
                                </p:cTn>
                              </p:par>
                            </p:childTnLst>
                          </p:cTn>
                        </p:par>
                        <p:par>
                          <p:cTn id="20" fill="hold">
                            <p:stCondLst>
                              <p:cond delay="4000"/>
                            </p:stCondLst>
                            <p:childTnLst>
                              <p:par>
                                <p:cTn id="21" presetID="10" presetClass="entr" fill="hold" grpId="5" nodeType="afterEffect">
                                  <p:stCondLst>
                                    <p:cond delay="0"/>
                                  </p:stCondLst>
                                  <p:iterate>
                                    <p:tmAbs val="0"/>
                                  </p:iterate>
                                  <p:childTnLst>
                                    <p:set>
                                      <p:cBhvr>
                                        <p:cTn id="22" fill="hold"/>
                                        <p:tgtEl>
                                          <p:spTgt spid="287"/>
                                        </p:tgtEl>
                                        <p:attrNameLst>
                                          <p:attrName>style.visibility</p:attrName>
                                        </p:attrNameLst>
                                      </p:cBhvr>
                                      <p:to>
                                        <p:strVal val="visible"/>
                                      </p:to>
                                    </p:set>
                                    <p:animEffect transition="in" filter="fade">
                                      <p:cBhvr>
                                        <p:cTn id="23" dur="1000"/>
                                        <p:tgtEl>
                                          <p:spTgt spid="287"/>
                                        </p:tgtEl>
                                      </p:cBhvr>
                                    </p:animEffect>
                                  </p:childTnLst>
                                </p:cTn>
                              </p:par>
                            </p:childTnLst>
                          </p:cTn>
                        </p:par>
                        <p:par>
                          <p:cTn id="24" fill="hold">
                            <p:stCondLst>
                              <p:cond delay="5000"/>
                            </p:stCondLst>
                            <p:childTnLst>
                              <p:par>
                                <p:cTn id="25" presetID="10" presetClass="entr" fill="hold" grpId="6" nodeType="afterEffect">
                                  <p:stCondLst>
                                    <p:cond delay="0"/>
                                  </p:stCondLst>
                                  <p:iterate>
                                    <p:tmAbs val="0"/>
                                  </p:iterate>
                                  <p:childTnLst>
                                    <p:set>
                                      <p:cBhvr>
                                        <p:cTn id="26" fill="hold"/>
                                        <p:tgtEl>
                                          <p:spTgt spid="266"/>
                                        </p:tgtEl>
                                        <p:attrNameLst>
                                          <p:attrName>style.visibility</p:attrName>
                                        </p:attrNameLst>
                                      </p:cBhvr>
                                      <p:to>
                                        <p:strVal val="visible"/>
                                      </p:to>
                                    </p:set>
                                    <p:animEffect transition="in" filter="fade">
                                      <p:cBhvr>
                                        <p:cTn id="27" dur="1000"/>
                                        <p:tgtEl>
                                          <p:spTgt spid="266"/>
                                        </p:tgtEl>
                                      </p:cBhvr>
                                    </p:animEffect>
                                  </p:childTnLst>
                                </p:cTn>
                              </p:par>
                            </p:childTnLst>
                          </p:cTn>
                        </p:par>
                      </p:childTnLst>
                    </p:cTn>
                  </p:par>
                  <p:par>
                    <p:cTn id="28" fill="hold">
                      <p:stCondLst>
                        <p:cond delay="indefinite"/>
                      </p:stCondLst>
                      <p:childTnLst>
                        <p:par>
                          <p:cTn id="29" fill="hold">
                            <p:stCondLst>
                              <p:cond delay="0"/>
                            </p:stCondLst>
                            <p:childTnLst>
                              <p:par>
                                <p:cTn id="30" presetID="23" presetClass="entr" presetSubtype="16" fill="hold" grpId="7" nodeType="clickEffect">
                                  <p:stCondLst>
                                    <p:cond delay="0"/>
                                  </p:stCondLst>
                                  <p:iterate>
                                    <p:tmAbs val="0"/>
                                  </p:iterate>
                                  <p:childTnLst>
                                    <p:set>
                                      <p:cBhvr>
                                        <p:cTn id="31" fill="hold"/>
                                        <p:tgtEl>
                                          <p:spTgt spid="571"/>
                                        </p:tgtEl>
                                        <p:attrNameLst>
                                          <p:attrName>style.visibility</p:attrName>
                                        </p:attrNameLst>
                                      </p:cBhvr>
                                      <p:to>
                                        <p:strVal val="visible"/>
                                      </p:to>
                                    </p:set>
                                    <p:anim calcmode="lin" valueType="num">
                                      <p:cBhvr>
                                        <p:cTn id="32" dur="1000" fill="hold"/>
                                        <p:tgtEl>
                                          <p:spTgt spid="571"/>
                                        </p:tgtEl>
                                        <p:attrNameLst>
                                          <p:attrName>ppt_w</p:attrName>
                                        </p:attrNameLst>
                                      </p:cBhvr>
                                      <p:tavLst>
                                        <p:tav tm="0">
                                          <p:val>
                                            <p:fltVal val="0"/>
                                          </p:val>
                                        </p:tav>
                                        <p:tav tm="100000">
                                          <p:val>
                                            <p:strVal val="#ppt_w"/>
                                          </p:val>
                                        </p:tav>
                                      </p:tavLst>
                                    </p:anim>
                                    <p:anim calcmode="lin" valueType="num">
                                      <p:cBhvr>
                                        <p:cTn id="33" dur="1000" fill="hold"/>
                                        <p:tgtEl>
                                          <p:spTgt spid="571"/>
                                        </p:tgtEl>
                                        <p:attrNameLst>
                                          <p:attrName>ppt_h</p:attrName>
                                        </p:attrNameLst>
                                      </p:cBhvr>
                                      <p:tavLst>
                                        <p:tav tm="0">
                                          <p:val>
                                            <p:fltVal val="0"/>
                                          </p:val>
                                        </p:tav>
                                        <p:tav tm="100000">
                                          <p:val>
                                            <p:strVal val="#ppt_h"/>
                                          </p:val>
                                        </p:tav>
                                      </p:tavLst>
                                    </p:anim>
                                  </p:childTnLst>
                                </p:cTn>
                              </p:par>
                            </p:childTnLst>
                          </p:cTn>
                        </p:par>
                        <p:par>
                          <p:cTn id="34" fill="hold">
                            <p:stCondLst>
                              <p:cond delay="1000"/>
                            </p:stCondLst>
                            <p:childTnLst>
                              <p:par>
                                <p:cTn id="35" presetID="23" presetClass="entr" presetSubtype="16" fill="hold" grpId="8" nodeType="afterEffect">
                                  <p:stCondLst>
                                    <p:cond delay="0"/>
                                  </p:stCondLst>
                                  <p:iterate>
                                    <p:tmAbs val="0"/>
                                  </p:iterate>
                                  <p:childTnLst>
                                    <p:set>
                                      <p:cBhvr>
                                        <p:cTn id="36" fill="hold"/>
                                        <p:tgtEl>
                                          <p:spTgt spid="574"/>
                                        </p:tgtEl>
                                        <p:attrNameLst>
                                          <p:attrName>style.visibility</p:attrName>
                                        </p:attrNameLst>
                                      </p:cBhvr>
                                      <p:to>
                                        <p:strVal val="visible"/>
                                      </p:to>
                                    </p:set>
                                    <p:anim calcmode="lin" valueType="num">
                                      <p:cBhvr>
                                        <p:cTn id="37" dur="1000" fill="hold"/>
                                        <p:tgtEl>
                                          <p:spTgt spid="574"/>
                                        </p:tgtEl>
                                        <p:attrNameLst>
                                          <p:attrName>ppt_w</p:attrName>
                                        </p:attrNameLst>
                                      </p:cBhvr>
                                      <p:tavLst>
                                        <p:tav tm="0">
                                          <p:val>
                                            <p:fltVal val="0"/>
                                          </p:val>
                                        </p:tav>
                                        <p:tav tm="100000">
                                          <p:val>
                                            <p:strVal val="#ppt_w"/>
                                          </p:val>
                                        </p:tav>
                                      </p:tavLst>
                                    </p:anim>
                                    <p:anim calcmode="lin" valueType="num">
                                      <p:cBhvr>
                                        <p:cTn id="38" dur="1000" fill="hold"/>
                                        <p:tgtEl>
                                          <p:spTgt spid="574"/>
                                        </p:tgtEl>
                                        <p:attrNameLst>
                                          <p:attrName>ppt_h</p:attrName>
                                        </p:attrNameLst>
                                      </p:cBhvr>
                                      <p:tavLst>
                                        <p:tav tm="0">
                                          <p:val>
                                            <p:fltVal val="0"/>
                                          </p:val>
                                        </p:tav>
                                        <p:tav tm="100000">
                                          <p:val>
                                            <p:strVal val="#ppt_h"/>
                                          </p:val>
                                        </p:tav>
                                      </p:tavLst>
                                    </p:anim>
                                  </p:childTnLst>
                                </p:cTn>
                              </p:par>
                            </p:childTnLst>
                          </p:cTn>
                        </p:par>
                      </p:childTnLst>
                    </p:cTn>
                  </p:par>
                  <p:par>
                    <p:cTn id="39" fill="hold">
                      <p:stCondLst>
                        <p:cond delay="indefinite"/>
                      </p:stCondLst>
                      <p:childTnLst>
                        <p:par>
                          <p:cTn id="40" fill="hold">
                            <p:stCondLst>
                              <p:cond delay="0"/>
                            </p:stCondLst>
                            <p:childTnLst>
                              <p:par>
                                <p:cTn id="41" presetID="23" presetClass="entr" presetSubtype="32" fill="hold" grpId="9" nodeType="clickEffect">
                                  <p:stCondLst>
                                    <p:cond delay="0"/>
                                  </p:stCondLst>
                                  <p:iterate type="lt">
                                    <p:tmAbs val="0"/>
                                  </p:iterate>
                                  <p:childTnLst>
                                    <p:set>
                                      <p:cBhvr>
                                        <p:cTn id="42" fill="hold"/>
                                        <p:tgtEl>
                                          <p:spTgt spid="267"/>
                                        </p:tgtEl>
                                        <p:attrNameLst>
                                          <p:attrName>style.visibility</p:attrName>
                                        </p:attrNameLst>
                                      </p:cBhvr>
                                      <p:to>
                                        <p:strVal val="visible"/>
                                      </p:to>
                                    </p:set>
                                    <p:anim calcmode="lin" valueType="num">
                                      <p:cBhvr>
                                        <p:cTn id="43" dur="3000" fill="hold"/>
                                        <p:tgtEl>
                                          <p:spTgt spid="267"/>
                                        </p:tgtEl>
                                        <p:attrNameLst>
                                          <p:attrName>ppt_w</p:attrName>
                                        </p:attrNameLst>
                                      </p:cBhvr>
                                      <p:tavLst>
                                        <p:tav tm="0">
                                          <p:val>
                                            <p:strVal val="4*#ppt_w"/>
                                          </p:val>
                                        </p:tav>
                                        <p:tav tm="100000">
                                          <p:val>
                                            <p:strVal val="#ppt_w"/>
                                          </p:val>
                                        </p:tav>
                                      </p:tavLst>
                                    </p:anim>
                                    <p:anim calcmode="lin" valueType="num">
                                      <p:cBhvr>
                                        <p:cTn id="44" dur="3000" fill="hold"/>
                                        <p:tgtEl>
                                          <p:spTgt spid="267"/>
                                        </p:tgtEl>
                                        <p:attrNameLst>
                                          <p:attrName>ppt_h</p:attrName>
                                        </p:attrNameLst>
                                      </p:cBhvr>
                                      <p:tavLst>
                                        <p:tav tm="0">
                                          <p:val>
                                            <p:strVal val="4*#ppt_h"/>
                                          </p:val>
                                        </p:tav>
                                        <p:tav tm="100000">
                                          <p:val>
                                            <p:strVal val="#ppt_h"/>
                                          </p:val>
                                        </p:tav>
                                      </p:tavLst>
                                    </p:anim>
                                  </p:childTnLst>
                                </p:cTn>
                              </p:par>
                              <p:par>
                                <p:cTn id="45" presetID="23" presetClass="entr" presetSubtype="32" fill="hold" grpId="10" nodeType="withEffect">
                                  <p:stCondLst>
                                    <p:cond delay="0"/>
                                  </p:stCondLst>
                                  <p:iterate type="lt">
                                    <p:tmAbs val="0"/>
                                  </p:iterate>
                                  <p:childTnLst>
                                    <p:set>
                                      <p:cBhvr>
                                        <p:cTn id="46" fill="hold"/>
                                        <p:tgtEl>
                                          <p:spTgt spid="268"/>
                                        </p:tgtEl>
                                        <p:attrNameLst>
                                          <p:attrName>style.visibility</p:attrName>
                                        </p:attrNameLst>
                                      </p:cBhvr>
                                      <p:to>
                                        <p:strVal val="visible"/>
                                      </p:to>
                                    </p:set>
                                    <p:anim calcmode="lin" valueType="num">
                                      <p:cBhvr>
                                        <p:cTn id="47" dur="3000" fill="hold"/>
                                        <p:tgtEl>
                                          <p:spTgt spid="268"/>
                                        </p:tgtEl>
                                        <p:attrNameLst>
                                          <p:attrName>ppt_w</p:attrName>
                                        </p:attrNameLst>
                                      </p:cBhvr>
                                      <p:tavLst>
                                        <p:tav tm="0">
                                          <p:val>
                                            <p:strVal val="4*#ppt_w"/>
                                          </p:val>
                                        </p:tav>
                                        <p:tav tm="100000">
                                          <p:val>
                                            <p:strVal val="#ppt_w"/>
                                          </p:val>
                                        </p:tav>
                                      </p:tavLst>
                                    </p:anim>
                                    <p:anim calcmode="lin" valueType="num">
                                      <p:cBhvr>
                                        <p:cTn id="48" dur="3000" fill="hold"/>
                                        <p:tgtEl>
                                          <p:spTgt spid="268"/>
                                        </p:tgtEl>
                                        <p:attrNameLst>
                                          <p:attrName>ppt_h</p:attrName>
                                        </p:attrNameLst>
                                      </p:cBhvr>
                                      <p:tavLst>
                                        <p:tav tm="0">
                                          <p:val>
                                            <p:strVal val="4*#ppt_h"/>
                                          </p:val>
                                        </p:tav>
                                        <p:tav tm="100000">
                                          <p:val>
                                            <p:strVal val="#ppt_h"/>
                                          </p:val>
                                        </p:tav>
                                      </p:tavLst>
                                    </p:anim>
                                  </p:childTnLst>
                                </p:cTn>
                              </p:par>
                              <p:par>
                                <p:cTn id="49" presetID="23" presetClass="entr" presetSubtype="32" fill="hold" grpId="11" nodeType="withEffect">
                                  <p:stCondLst>
                                    <p:cond delay="0"/>
                                  </p:stCondLst>
                                  <p:iterate type="lt">
                                    <p:tmAbs val="0"/>
                                  </p:iterate>
                                  <p:childTnLst>
                                    <p:set>
                                      <p:cBhvr>
                                        <p:cTn id="50" fill="hold"/>
                                        <p:tgtEl>
                                          <p:spTgt spid="269"/>
                                        </p:tgtEl>
                                        <p:attrNameLst>
                                          <p:attrName>style.visibility</p:attrName>
                                        </p:attrNameLst>
                                      </p:cBhvr>
                                      <p:to>
                                        <p:strVal val="visible"/>
                                      </p:to>
                                    </p:set>
                                    <p:anim calcmode="lin" valueType="num">
                                      <p:cBhvr>
                                        <p:cTn id="51" dur="3000" fill="hold"/>
                                        <p:tgtEl>
                                          <p:spTgt spid="269"/>
                                        </p:tgtEl>
                                        <p:attrNameLst>
                                          <p:attrName>ppt_w</p:attrName>
                                        </p:attrNameLst>
                                      </p:cBhvr>
                                      <p:tavLst>
                                        <p:tav tm="0">
                                          <p:val>
                                            <p:strVal val="4*#ppt_w"/>
                                          </p:val>
                                        </p:tav>
                                        <p:tav tm="100000">
                                          <p:val>
                                            <p:strVal val="#ppt_w"/>
                                          </p:val>
                                        </p:tav>
                                      </p:tavLst>
                                    </p:anim>
                                    <p:anim calcmode="lin" valueType="num">
                                      <p:cBhvr>
                                        <p:cTn id="52" dur="3000" fill="hold"/>
                                        <p:tgtEl>
                                          <p:spTgt spid="269"/>
                                        </p:tgtEl>
                                        <p:attrNameLst>
                                          <p:attrName>ppt_h</p:attrName>
                                        </p:attrNameLst>
                                      </p:cBhvr>
                                      <p:tavLst>
                                        <p:tav tm="0">
                                          <p:val>
                                            <p:strVal val="4*#ppt_h"/>
                                          </p:val>
                                        </p:tav>
                                        <p:tav tm="100000">
                                          <p:val>
                                            <p:strVal val="#ppt_h"/>
                                          </p:val>
                                        </p:tav>
                                      </p:tavLst>
                                    </p:anim>
                                  </p:childTnLst>
                                </p:cTn>
                              </p:par>
                              <p:par>
                                <p:cTn id="53" presetID="23" presetClass="entr" presetSubtype="32" fill="hold" grpId="12" nodeType="withEffect">
                                  <p:stCondLst>
                                    <p:cond delay="0"/>
                                  </p:stCondLst>
                                  <p:iterate type="lt">
                                    <p:tmAbs val="0"/>
                                  </p:iterate>
                                  <p:childTnLst>
                                    <p:set>
                                      <p:cBhvr>
                                        <p:cTn id="54" fill="hold"/>
                                        <p:tgtEl>
                                          <p:spTgt spid="270"/>
                                        </p:tgtEl>
                                        <p:attrNameLst>
                                          <p:attrName>style.visibility</p:attrName>
                                        </p:attrNameLst>
                                      </p:cBhvr>
                                      <p:to>
                                        <p:strVal val="visible"/>
                                      </p:to>
                                    </p:set>
                                    <p:anim calcmode="lin" valueType="num">
                                      <p:cBhvr>
                                        <p:cTn id="55" dur="3000" fill="hold"/>
                                        <p:tgtEl>
                                          <p:spTgt spid="270"/>
                                        </p:tgtEl>
                                        <p:attrNameLst>
                                          <p:attrName>ppt_w</p:attrName>
                                        </p:attrNameLst>
                                      </p:cBhvr>
                                      <p:tavLst>
                                        <p:tav tm="0">
                                          <p:val>
                                            <p:strVal val="4*#ppt_w"/>
                                          </p:val>
                                        </p:tav>
                                        <p:tav tm="100000">
                                          <p:val>
                                            <p:strVal val="#ppt_w"/>
                                          </p:val>
                                        </p:tav>
                                      </p:tavLst>
                                    </p:anim>
                                    <p:anim calcmode="lin" valueType="num">
                                      <p:cBhvr>
                                        <p:cTn id="56" dur="3000" fill="hold"/>
                                        <p:tgtEl>
                                          <p:spTgt spid="270"/>
                                        </p:tgtEl>
                                        <p:attrNameLst>
                                          <p:attrName>ppt_h</p:attrName>
                                        </p:attrNameLst>
                                      </p:cBhvr>
                                      <p:tavLst>
                                        <p:tav tm="0">
                                          <p:val>
                                            <p:strVal val="4*#ppt_h"/>
                                          </p:val>
                                        </p:tav>
                                        <p:tav tm="100000">
                                          <p:val>
                                            <p:strVal val="#ppt_h"/>
                                          </p:val>
                                        </p:tav>
                                      </p:tavLst>
                                    </p:anim>
                                  </p:childTnLst>
                                </p:cTn>
                              </p:par>
                              <p:par>
                                <p:cTn id="57" presetID="23" presetClass="entr" presetSubtype="32" fill="hold" grpId="13" nodeType="withEffect">
                                  <p:stCondLst>
                                    <p:cond delay="0"/>
                                  </p:stCondLst>
                                  <p:iterate type="lt">
                                    <p:tmAbs val="0"/>
                                  </p:iterate>
                                  <p:childTnLst>
                                    <p:set>
                                      <p:cBhvr>
                                        <p:cTn id="58" fill="hold"/>
                                        <p:tgtEl>
                                          <p:spTgt spid="271"/>
                                        </p:tgtEl>
                                        <p:attrNameLst>
                                          <p:attrName>style.visibility</p:attrName>
                                        </p:attrNameLst>
                                      </p:cBhvr>
                                      <p:to>
                                        <p:strVal val="visible"/>
                                      </p:to>
                                    </p:set>
                                    <p:anim calcmode="lin" valueType="num">
                                      <p:cBhvr>
                                        <p:cTn id="59" dur="3000" fill="hold"/>
                                        <p:tgtEl>
                                          <p:spTgt spid="271"/>
                                        </p:tgtEl>
                                        <p:attrNameLst>
                                          <p:attrName>ppt_w</p:attrName>
                                        </p:attrNameLst>
                                      </p:cBhvr>
                                      <p:tavLst>
                                        <p:tav tm="0">
                                          <p:val>
                                            <p:strVal val="4*#ppt_w"/>
                                          </p:val>
                                        </p:tav>
                                        <p:tav tm="100000">
                                          <p:val>
                                            <p:strVal val="#ppt_w"/>
                                          </p:val>
                                        </p:tav>
                                      </p:tavLst>
                                    </p:anim>
                                    <p:anim calcmode="lin" valueType="num">
                                      <p:cBhvr>
                                        <p:cTn id="60" dur="3000" fill="hold"/>
                                        <p:tgtEl>
                                          <p:spTgt spid="271"/>
                                        </p:tgtEl>
                                        <p:attrNameLst>
                                          <p:attrName>ppt_h</p:attrName>
                                        </p:attrNameLst>
                                      </p:cBhvr>
                                      <p:tavLst>
                                        <p:tav tm="0">
                                          <p:val>
                                            <p:strVal val="4*#ppt_h"/>
                                          </p:val>
                                        </p:tav>
                                        <p:tav tm="100000">
                                          <p:val>
                                            <p:strVal val="#ppt_h"/>
                                          </p:val>
                                        </p:tav>
                                      </p:tavLst>
                                    </p:anim>
                                  </p:childTnLst>
                                </p:cTn>
                              </p:par>
                              <p:par>
                                <p:cTn id="61" presetID="23" presetClass="entr" presetSubtype="32" fill="hold" grpId="14" nodeType="withEffect">
                                  <p:stCondLst>
                                    <p:cond delay="0"/>
                                  </p:stCondLst>
                                  <p:iterate type="lt">
                                    <p:tmAbs val="0"/>
                                  </p:iterate>
                                  <p:childTnLst>
                                    <p:set>
                                      <p:cBhvr>
                                        <p:cTn id="62" fill="hold"/>
                                        <p:tgtEl>
                                          <p:spTgt spid="272"/>
                                        </p:tgtEl>
                                        <p:attrNameLst>
                                          <p:attrName>style.visibility</p:attrName>
                                        </p:attrNameLst>
                                      </p:cBhvr>
                                      <p:to>
                                        <p:strVal val="visible"/>
                                      </p:to>
                                    </p:set>
                                    <p:anim calcmode="lin" valueType="num">
                                      <p:cBhvr>
                                        <p:cTn id="63" dur="3000" fill="hold"/>
                                        <p:tgtEl>
                                          <p:spTgt spid="272"/>
                                        </p:tgtEl>
                                        <p:attrNameLst>
                                          <p:attrName>ppt_w</p:attrName>
                                        </p:attrNameLst>
                                      </p:cBhvr>
                                      <p:tavLst>
                                        <p:tav tm="0">
                                          <p:val>
                                            <p:strVal val="4*#ppt_w"/>
                                          </p:val>
                                        </p:tav>
                                        <p:tav tm="100000">
                                          <p:val>
                                            <p:strVal val="#ppt_w"/>
                                          </p:val>
                                        </p:tav>
                                      </p:tavLst>
                                    </p:anim>
                                    <p:anim calcmode="lin" valueType="num">
                                      <p:cBhvr>
                                        <p:cTn id="64" dur="3000" fill="hold"/>
                                        <p:tgtEl>
                                          <p:spTgt spid="272"/>
                                        </p:tgtEl>
                                        <p:attrNameLst>
                                          <p:attrName>ppt_h</p:attrName>
                                        </p:attrNameLst>
                                      </p:cBhvr>
                                      <p:tavLst>
                                        <p:tav tm="0">
                                          <p:val>
                                            <p:strVal val="4*#ppt_h"/>
                                          </p:val>
                                        </p:tav>
                                        <p:tav tm="100000">
                                          <p:val>
                                            <p:strVal val="#ppt_h"/>
                                          </p:val>
                                        </p:tav>
                                      </p:tavLst>
                                    </p:anim>
                                  </p:childTnLst>
                                </p:cTn>
                              </p:par>
                              <p:par>
                                <p:cTn id="65" presetID="23" presetClass="entr" presetSubtype="32" fill="hold" grpId="15" nodeType="withEffect">
                                  <p:stCondLst>
                                    <p:cond delay="0"/>
                                  </p:stCondLst>
                                  <p:iterate type="lt">
                                    <p:tmAbs val="0"/>
                                  </p:iterate>
                                  <p:childTnLst>
                                    <p:set>
                                      <p:cBhvr>
                                        <p:cTn id="66" fill="hold"/>
                                        <p:tgtEl>
                                          <p:spTgt spid="273"/>
                                        </p:tgtEl>
                                        <p:attrNameLst>
                                          <p:attrName>style.visibility</p:attrName>
                                        </p:attrNameLst>
                                      </p:cBhvr>
                                      <p:to>
                                        <p:strVal val="visible"/>
                                      </p:to>
                                    </p:set>
                                    <p:anim calcmode="lin" valueType="num">
                                      <p:cBhvr>
                                        <p:cTn id="67" dur="3000" fill="hold"/>
                                        <p:tgtEl>
                                          <p:spTgt spid="273"/>
                                        </p:tgtEl>
                                        <p:attrNameLst>
                                          <p:attrName>ppt_w</p:attrName>
                                        </p:attrNameLst>
                                      </p:cBhvr>
                                      <p:tavLst>
                                        <p:tav tm="0">
                                          <p:val>
                                            <p:strVal val="4*#ppt_w"/>
                                          </p:val>
                                        </p:tav>
                                        <p:tav tm="100000">
                                          <p:val>
                                            <p:strVal val="#ppt_w"/>
                                          </p:val>
                                        </p:tav>
                                      </p:tavLst>
                                    </p:anim>
                                    <p:anim calcmode="lin" valueType="num">
                                      <p:cBhvr>
                                        <p:cTn id="68" dur="3000" fill="hold"/>
                                        <p:tgtEl>
                                          <p:spTgt spid="273"/>
                                        </p:tgtEl>
                                        <p:attrNameLst>
                                          <p:attrName>ppt_h</p:attrName>
                                        </p:attrNameLst>
                                      </p:cBhvr>
                                      <p:tavLst>
                                        <p:tav tm="0">
                                          <p:val>
                                            <p:strVal val="4*#ppt_h"/>
                                          </p:val>
                                        </p:tav>
                                        <p:tav tm="100000">
                                          <p:val>
                                            <p:strVal val="#ppt_h"/>
                                          </p:val>
                                        </p:tav>
                                      </p:tavLst>
                                    </p:anim>
                                  </p:childTnLst>
                                </p:cTn>
                              </p:par>
                              <p:par>
                                <p:cTn id="69" presetID="23" presetClass="entr" presetSubtype="32" fill="hold" grpId="16" nodeType="withEffect">
                                  <p:stCondLst>
                                    <p:cond delay="0"/>
                                  </p:stCondLst>
                                  <p:iterate type="lt">
                                    <p:tmAbs val="0"/>
                                  </p:iterate>
                                  <p:childTnLst>
                                    <p:set>
                                      <p:cBhvr>
                                        <p:cTn id="70" fill="hold"/>
                                        <p:tgtEl>
                                          <p:spTgt spid="274"/>
                                        </p:tgtEl>
                                        <p:attrNameLst>
                                          <p:attrName>style.visibility</p:attrName>
                                        </p:attrNameLst>
                                      </p:cBhvr>
                                      <p:to>
                                        <p:strVal val="visible"/>
                                      </p:to>
                                    </p:set>
                                    <p:anim calcmode="lin" valueType="num">
                                      <p:cBhvr>
                                        <p:cTn id="71" dur="3000" fill="hold"/>
                                        <p:tgtEl>
                                          <p:spTgt spid="274"/>
                                        </p:tgtEl>
                                        <p:attrNameLst>
                                          <p:attrName>ppt_w</p:attrName>
                                        </p:attrNameLst>
                                      </p:cBhvr>
                                      <p:tavLst>
                                        <p:tav tm="0">
                                          <p:val>
                                            <p:strVal val="4*#ppt_w"/>
                                          </p:val>
                                        </p:tav>
                                        <p:tav tm="100000">
                                          <p:val>
                                            <p:strVal val="#ppt_w"/>
                                          </p:val>
                                        </p:tav>
                                      </p:tavLst>
                                    </p:anim>
                                    <p:anim calcmode="lin" valueType="num">
                                      <p:cBhvr>
                                        <p:cTn id="72" dur="3000" fill="hold"/>
                                        <p:tgtEl>
                                          <p:spTgt spid="274"/>
                                        </p:tgtEl>
                                        <p:attrNameLst>
                                          <p:attrName>ppt_h</p:attrName>
                                        </p:attrNameLst>
                                      </p:cBhvr>
                                      <p:tavLst>
                                        <p:tav tm="0">
                                          <p:val>
                                            <p:strVal val="4*#ppt_h"/>
                                          </p:val>
                                        </p:tav>
                                        <p:tav tm="100000">
                                          <p:val>
                                            <p:strVal val="#ppt_h"/>
                                          </p:val>
                                        </p:tav>
                                      </p:tavLst>
                                    </p:anim>
                                  </p:childTnLst>
                                </p:cTn>
                              </p:par>
                              <p:par>
                                <p:cTn id="73" presetID="23" presetClass="entr" presetSubtype="32" fill="hold" grpId="17" nodeType="withEffect">
                                  <p:stCondLst>
                                    <p:cond delay="0"/>
                                  </p:stCondLst>
                                  <p:iterate type="lt">
                                    <p:tmAbs val="0"/>
                                  </p:iterate>
                                  <p:childTnLst>
                                    <p:set>
                                      <p:cBhvr>
                                        <p:cTn id="74" fill="hold"/>
                                        <p:tgtEl>
                                          <p:spTgt spid="275"/>
                                        </p:tgtEl>
                                        <p:attrNameLst>
                                          <p:attrName>style.visibility</p:attrName>
                                        </p:attrNameLst>
                                      </p:cBhvr>
                                      <p:to>
                                        <p:strVal val="visible"/>
                                      </p:to>
                                    </p:set>
                                    <p:anim calcmode="lin" valueType="num">
                                      <p:cBhvr>
                                        <p:cTn id="75" dur="3000" fill="hold"/>
                                        <p:tgtEl>
                                          <p:spTgt spid="275"/>
                                        </p:tgtEl>
                                        <p:attrNameLst>
                                          <p:attrName>ppt_w</p:attrName>
                                        </p:attrNameLst>
                                      </p:cBhvr>
                                      <p:tavLst>
                                        <p:tav tm="0">
                                          <p:val>
                                            <p:strVal val="4*#ppt_w"/>
                                          </p:val>
                                        </p:tav>
                                        <p:tav tm="100000">
                                          <p:val>
                                            <p:strVal val="#ppt_w"/>
                                          </p:val>
                                        </p:tav>
                                      </p:tavLst>
                                    </p:anim>
                                    <p:anim calcmode="lin" valueType="num">
                                      <p:cBhvr>
                                        <p:cTn id="76" dur="3000" fill="hold"/>
                                        <p:tgtEl>
                                          <p:spTgt spid="275"/>
                                        </p:tgtEl>
                                        <p:attrNameLst>
                                          <p:attrName>ppt_h</p:attrName>
                                        </p:attrNameLst>
                                      </p:cBhvr>
                                      <p:tavLst>
                                        <p:tav tm="0">
                                          <p:val>
                                            <p:strVal val="4*#ppt_h"/>
                                          </p:val>
                                        </p:tav>
                                        <p:tav tm="100000">
                                          <p:val>
                                            <p:strVal val="#ppt_h"/>
                                          </p:val>
                                        </p:tav>
                                      </p:tavLst>
                                    </p:anim>
                                  </p:childTnLst>
                                </p:cTn>
                              </p:par>
                              <p:par>
                                <p:cTn id="77" presetID="23" presetClass="entr" presetSubtype="32" fill="hold" grpId="18" nodeType="withEffect">
                                  <p:stCondLst>
                                    <p:cond delay="0"/>
                                  </p:stCondLst>
                                  <p:iterate type="lt">
                                    <p:tmAbs val="0"/>
                                  </p:iterate>
                                  <p:childTnLst>
                                    <p:set>
                                      <p:cBhvr>
                                        <p:cTn id="78" fill="hold"/>
                                        <p:tgtEl>
                                          <p:spTgt spid="276"/>
                                        </p:tgtEl>
                                        <p:attrNameLst>
                                          <p:attrName>style.visibility</p:attrName>
                                        </p:attrNameLst>
                                      </p:cBhvr>
                                      <p:to>
                                        <p:strVal val="visible"/>
                                      </p:to>
                                    </p:set>
                                    <p:anim calcmode="lin" valueType="num">
                                      <p:cBhvr>
                                        <p:cTn id="79" dur="3000" fill="hold"/>
                                        <p:tgtEl>
                                          <p:spTgt spid="276"/>
                                        </p:tgtEl>
                                        <p:attrNameLst>
                                          <p:attrName>ppt_w</p:attrName>
                                        </p:attrNameLst>
                                      </p:cBhvr>
                                      <p:tavLst>
                                        <p:tav tm="0">
                                          <p:val>
                                            <p:strVal val="4*#ppt_w"/>
                                          </p:val>
                                        </p:tav>
                                        <p:tav tm="100000">
                                          <p:val>
                                            <p:strVal val="#ppt_w"/>
                                          </p:val>
                                        </p:tav>
                                      </p:tavLst>
                                    </p:anim>
                                    <p:anim calcmode="lin" valueType="num">
                                      <p:cBhvr>
                                        <p:cTn id="80" dur="3000" fill="hold"/>
                                        <p:tgtEl>
                                          <p:spTgt spid="276"/>
                                        </p:tgtEl>
                                        <p:attrNameLst>
                                          <p:attrName>ppt_h</p:attrName>
                                        </p:attrNameLst>
                                      </p:cBhvr>
                                      <p:tavLst>
                                        <p:tav tm="0">
                                          <p:val>
                                            <p:strVal val="4*#ppt_h"/>
                                          </p:val>
                                        </p:tav>
                                        <p:tav tm="100000">
                                          <p:val>
                                            <p:strVal val="#ppt_h"/>
                                          </p:val>
                                        </p:tav>
                                      </p:tavLst>
                                    </p:anim>
                                  </p:childTnLst>
                                </p:cTn>
                              </p:par>
                              <p:par>
                                <p:cTn id="81" presetID="23" presetClass="entr" presetSubtype="32" fill="hold" grpId="19" nodeType="withEffect">
                                  <p:stCondLst>
                                    <p:cond delay="0"/>
                                  </p:stCondLst>
                                  <p:iterate type="lt">
                                    <p:tmAbs val="0"/>
                                  </p:iterate>
                                  <p:childTnLst>
                                    <p:set>
                                      <p:cBhvr>
                                        <p:cTn id="82" fill="hold"/>
                                        <p:tgtEl>
                                          <p:spTgt spid="277"/>
                                        </p:tgtEl>
                                        <p:attrNameLst>
                                          <p:attrName>style.visibility</p:attrName>
                                        </p:attrNameLst>
                                      </p:cBhvr>
                                      <p:to>
                                        <p:strVal val="visible"/>
                                      </p:to>
                                    </p:set>
                                    <p:anim calcmode="lin" valueType="num">
                                      <p:cBhvr>
                                        <p:cTn id="83" dur="3000" fill="hold"/>
                                        <p:tgtEl>
                                          <p:spTgt spid="277"/>
                                        </p:tgtEl>
                                        <p:attrNameLst>
                                          <p:attrName>ppt_w</p:attrName>
                                        </p:attrNameLst>
                                      </p:cBhvr>
                                      <p:tavLst>
                                        <p:tav tm="0">
                                          <p:val>
                                            <p:strVal val="4*#ppt_w"/>
                                          </p:val>
                                        </p:tav>
                                        <p:tav tm="100000">
                                          <p:val>
                                            <p:strVal val="#ppt_w"/>
                                          </p:val>
                                        </p:tav>
                                      </p:tavLst>
                                    </p:anim>
                                    <p:anim calcmode="lin" valueType="num">
                                      <p:cBhvr>
                                        <p:cTn id="84" dur="3000" fill="hold"/>
                                        <p:tgtEl>
                                          <p:spTgt spid="277"/>
                                        </p:tgtEl>
                                        <p:attrNameLst>
                                          <p:attrName>ppt_h</p:attrName>
                                        </p:attrNameLst>
                                      </p:cBhvr>
                                      <p:tavLst>
                                        <p:tav tm="0">
                                          <p:val>
                                            <p:strVal val="4*#ppt_h"/>
                                          </p:val>
                                        </p:tav>
                                        <p:tav tm="100000">
                                          <p:val>
                                            <p:strVal val="#ppt_h"/>
                                          </p:val>
                                        </p:tav>
                                      </p:tavLst>
                                    </p:anim>
                                  </p:childTnLst>
                                </p:cTn>
                              </p:par>
                              <p:par>
                                <p:cTn id="85" presetID="23" presetClass="entr" presetSubtype="32" fill="hold" grpId="20" nodeType="withEffect">
                                  <p:stCondLst>
                                    <p:cond delay="0"/>
                                  </p:stCondLst>
                                  <p:iterate type="lt">
                                    <p:tmAbs val="0"/>
                                  </p:iterate>
                                  <p:childTnLst>
                                    <p:set>
                                      <p:cBhvr>
                                        <p:cTn id="86" fill="hold"/>
                                        <p:tgtEl>
                                          <p:spTgt spid="278"/>
                                        </p:tgtEl>
                                        <p:attrNameLst>
                                          <p:attrName>style.visibility</p:attrName>
                                        </p:attrNameLst>
                                      </p:cBhvr>
                                      <p:to>
                                        <p:strVal val="visible"/>
                                      </p:to>
                                    </p:set>
                                    <p:anim calcmode="lin" valueType="num">
                                      <p:cBhvr>
                                        <p:cTn id="87" dur="3000" fill="hold"/>
                                        <p:tgtEl>
                                          <p:spTgt spid="278"/>
                                        </p:tgtEl>
                                        <p:attrNameLst>
                                          <p:attrName>ppt_w</p:attrName>
                                        </p:attrNameLst>
                                      </p:cBhvr>
                                      <p:tavLst>
                                        <p:tav tm="0">
                                          <p:val>
                                            <p:strVal val="4*#ppt_w"/>
                                          </p:val>
                                        </p:tav>
                                        <p:tav tm="100000">
                                          <p:val>
                                            <p:strVal val="#ppt_w"/>
                                          </p:val>
                                        </p:tav>
                                      </p:tavLst>
                                    </p:anim>
                                    <p:anim calcmode="lin" valueType="num">
                                      <p:cBhvr>
                                        <p:cTn id="88" dur="3000" fill="hold"/>
                                        <p:tgtEl>
                                          <p:spTgt spid="278"/>
                                        </p:tgtEl>
                                        <p:attrNameLst>
                                          <p:attrName>ppt_h</p:attrName>
                                        </p:attrNameLst>
                                      </p:cBhvr>
                                      <p:tavLst>
                                        <p:tav tm="0">
                                          <p:val>
                                            <p:strVal val="4*#ppt_h"/>
                                          </p:val>
                                        </p:tav>
                                        <p:tav tm="100000">
                                          <p:val>
                                            <p:strVal val="#ppt_h"/>
                                          </p:val>
                                        </p:tav>
                                      </p:tavLst>
                                    </p:anim>
                                  </p:childTnLst>
                                </p:cTn>
                              </p:par>
                              <p:par>
                                <p:cTn id="89" presetID="23" presetClass="entr" presetSubtype="32" fill="hold" grpId="21" nodeType="withEffect">
                                  <p:stCondLst>
                                    <p:cond delay="0"/>
                                  </p:stCondLst>
                                  <p:iterate type="lt">
                                    <p:tmAbs val="0"/>
                                  </p:iterate>
                                  <p:childTnLst>
                                    <p:set>
                                      <p:cBhvr>
                                        <p:cTn id="90" fill="hold"/>
                                        <p:tgtEl>
                                          <p:spTgt spid="279"/>
                                        </p:tgtEl>
                                        <p:attrNameLst>
                                          <p:attrName>style.visibility</p:attrName>
                                        </p:attrNameLst>
                                      </p:cBhvr>
                                      <p:to>
                                        <p:strVal val="visible"/>
                                      </p:to>
                                    </p:set>
                                    <p:anim calcmode="lin" valueType="num">
                                      <p:cBhvr>
                                        <p:cTn id="91" dur="3000" fill="hold"/>
                                        <p:tgtEl>
                                          <p:spTgt spid="279"/>
                                        </p:tgtEl>
                                        <p:attrNameLst>
                                          <p:attrName>ppt_w</p:attrName>
                                        </p:attrNameLst>
                                      </p:cBhvr>
                                      <p:tavLst>
                                        <p:tav tm="0">
                                          <p:val>
                                            <p:strVal val="4*#ppt_w"/>
                                          </p:val>
                                        </p:tav>
                                        <p:tav tm="100000">
                                          <p:val>
                                            <p:strVal val="#ppt_w"/>
                                          </p:val>
                                        </p:tav>
                                      </p:tavLst>
                                    </p:anim>
                                    <p:anim calcmode="lin" valueType="num">
                                      <p:cBhvr>
                                        <p:cTn id="92" dur="3000" fill="hold"/>
                                        <p:tgtEl>
                                          <p:spTgt spid="279"/>
                                        </p:tgtEl>
                                        <p:attrNameLst>
                                          <p:attrName>ppt_h</p:attrName>
                                        </p:attrNameLst>
                                      </p:cBhvr>
                                      <p:tavLst>
                                        <p:tav tm="0">
                                          <p:val>
                                            <p:strVal val="4*#ppt_h"/>
                                          </p:val>
                                        </p:tav>
                                        <p:tav tm="100000">
                                          <p:val>
                                            <p:strVal val="#ppt_h"/>
                                          </p:val>
                                        </p:tav>
                                      </p:tavLst>
                                    </p:anim>
                                  </p:childTnLst>
                                </p:cTn>
                              </p:par>
                              <p:par>
                                <p:cTn id="93" presetID="23" presetClass="entr" presetSubtype="32" fill="hold" grpId="22" nodeType="withEffect">
                                  <p:stCondLst>
                                    <p:cond delay="0"/>
                                  </p:stCondLst>
                                  <p:iterate type="lt">
                                    <p:tmAbs val="0"/>
                                  </p:iterate>
                                  <p:childTnLst>
                                    <p:set>
                                      <p:cBhvr>
                                        <p:cTn id="94" fill="hold"/>
                                        <p:tgtEl>
                                          <p:spTgt spid="280"/>
                                        </p:tgtEl>
                                        <p:attrNameLst>
                                          <p:attrName>style.visibility</p:attrName>
                                        </p:attrNameLst>
                                      </p:cBhvr>
                                      <p:to>
                                        <p:strVal val="visible"/>
                                      </p:to>
                                    </p:set>
                                    <p:anim calcmode="lin" valueType="num">
                                      <p:cBhvr>
                                        <p:cTn id="95" dur="3000" fill="hold"/>
                                        <p:tgtEl>
                                          <p:spTgt spid="280"/>
                                        </p:tgtEl>
                                        <p:attrNameLst>
                                          <p:attrName>ppt_w</p:attrName>
                                        </p:attrNameLst>
                                      </p:cBhvr>
                                      <p:tavLst>
                                        <p:tav tm="0">
                                          <p:val>
                                            <p:strVal val="4*#ppt_w"/>
                                          </p:val>
                                        </p:tav>
                                        <p:tav tm="100000">
                                          <p:val>
                                            <p:strVal val="#ppt_w"/>
                                          </p:val>
                                        </p:tav>
                                      </p:tavLst>
                                    </p:anim>
                                    <p:anim calcmode="lin" valueType="num">
                                      <p:cBhvr>
                                        <p:cTn id="96" dur="3000" fill="hold"/>
                                        <p:tgtEl>
                                          <p:spTgt spid="280"/>
                                        </p:tgtEl>
                                        <p:attrNameLst>
                                          <p:attrName>ppt_h</p:attrName>
                                        </p:attrNameLst>
                                      </p:cBhvr>
                                      <p:tavLst>
                                        <p:tav tm="0">
                                          <p:val>
                                            <p:strVal val="4*#ppt_h"/>
                                          </p:val>
                                        </p:tav>
                                        <p:tav tm="100000">
                                          <p:val>
                                            <p:strVal val="#ppt_h"/>
                                          </p:val>
                                        </p:tav>
                                      </p:tavLst>
                                    </p:anim>
                                  </p:childTnLst>
                                </p:cTn>
                              </p:par>
                              <p:par>
                                <p:cTn id="97" presetID="23" presetClass="entr" presetSubtype="32" fill="hold" grpId="23" nodeType="withEffect">
                                  <p:stCondLst>
                                    <p:cond delay="0"/>
                                  </p:stCondLst>
                                  <p:iterate type="lt">
                                    <p:tmAbs val="0"/>
                                  </p:iterate>
                                  <p:childTnLst>
                                    <p:set>
                                      <p:cBhvr>
                                        <p:cTn id="98" fill="hold"/>
                                        <p:tgtEl>
                                          <p:spTgt spid="281"/>
                                        </p:tgtEl>
                                        <p:attrNameLst>
                                          <p:attrName>style.visibility</p:attrName>
                                        </p:attrNameLst>
                                      </p:cBhvr>
                                      <p:to>
                                        <p:strVal val="visible"/>
                                      </p:to>
                                    </p:set>
                                    <p:anim calcmode="lin" valueType="num">
                                      <p:cBhvr>
                                        <p:cTn id="99" dur="3000" fill="hold"/>
                                        <p:tgtEl>
                                          <p:spTgt spid="281"/>
                                        </p:tgtEl>
                                        <p:attrNameLst>
                                          <p:attrName>ppt_w</p:attrName>
                                        </p:attrNameLst>
                                      </p:cBhvr>
                                      <p:tavLst>
                                        <p:tav tm="0">
                                          <p:val>
                                            <p:strVal val="4*#ppt_w"/>
                                          </p:val>
                                        </p:tav>
                                        <p:tav tm="100000">
                                          <p:val>
                                            <p:strVal val="#ppt_w"/>
                                          </p:val>
                                        </p:tav>
                                      </p:tavLst>
                                    </p:anim>
                                    <p:anim calcmode="lin" valueType="num">
                                      <p:cBhvr>
                                        <p:cTn id="100" dur="3000" fill="hold"/>
                                        <p:tgtEl>
                                          <p:spTgt spid="281"/>
                                        </p:tgtEl>
                                        <p:attrNameLst>
                                          <p:attrName>ppt_h</p:attrName>
                                        </p:attrNameLst>
                                      </p:cBhvr>
                                      <p:tavLst>
                                        <p:tav tm="0">
                                          <p:val>
                                            <p:strVal val="4*#ppt_h"/>
                                          </p:val>
                                        </p:tav>
                                        <p:tav tm="100000">
                                          <p:val>
                                            <p:strVal val="#ppt_h"/>
                                          </p:val>
                                        </p:tav>
                                      </p:tavLst>
                                    </p:anim>
                                  </p:childTnLst>
                                </p:cTn>
                              </p:par>
                              <p:par>
                                <p:cTn id="101" presetID="23" presetClass="entr" presetSubtype="32" fill="hold" grpId="24" nodeType="withEffect">
                                  <p:stCondLst>
                                    <p:cond delay="0"/>
                                  </p:stCondLst>
                                  <p:iterate type="lt">
                                    <p:tmAbs val="0"/>
                                  </p:iterate>
                                  <p:childTnLst>
                                    <p:set>
                                      <p:cBhvr>
                                        <p:cTn id="102" fill="hold"/>
                                        <p:tgtEl>
                                          <p:spTgt spid="282"/>
                                        </p:tgtEl>
                                        <p:attrNameLst>
                                          <p:attrName>style.visibility</p:attrName>
                                        </p:attrNameLst>
                                      </p:cBhvr>
                                      <p:to>
                                        <p:strVal val="visible"/>
                                      </p:to>
                                    </p:set>
                                    <p:anim calcmode="lin" valueType="num">
                                      <p:cBhvr>
                                        <p:cTn id="103" dur="3000" fill="hold"/>
                                        <p:tgtEl>
                                          <p:spTgt spid="282"/>
                                        </p:tgtEl>
                                        <p:attrNameLst>
                                          <p:attrName>ppt_w</p:attrName>
                                        </p:attrNameLst>
                                      </p:cBhvr>
                                      <p:tavLst>
                                        <p:tav tm="0">
                                          <p:val>
                                            <p:strVal val="4*#ppt_w"/>
                                          </p:val>
                                        </p:tav>
                                        <p:tav tm="100000">
                                          <p:val>
                                            <p:strVal val="#ppt_w"/>
                                          </p:val>
                                        </p:tav>
                                      </p:tavLst>
                                    </p:anim>
                                    <p:anim calcmode="lin" valueType="num">
                                      <p:cBhvr>
                                        <p:cTn id="104" dur="3000" fill="hold"/>
                                        <p:tgtEl>
                                          <p:spTgt spid="282"/>
                                        </p:tgtEl>
                                        <p:attrNameLst>
                                          <p:attrName>ppt_h</p:attrName>
                                        </p:attrNameLst>
                                      </p:cBhvr>
                                      <p:tavLst>
                                        <p:tav tm="0">
                                          <p:val>
                                            <p:strVal val="4*#ppt_h"/>
                                          </p:val>
                                        </p:tav>
                                        <p:tav tm="100000">
                                          <p:val>
                                            <p:strVal val="#ppt_h"/>
                                          </p:val>
                                        </p:tav>
                                      </p:tavLst>
                                    </p:anim>
                                  </p:childTnLst>
                                </p:cTn>
                              </p:par>
                              <p:par>
                                <p:cTn id="105" presetID="23" presetClass="entr" presetSubtype="32" fill="hold" grpId="25" nodeType="withEffect">
                                  <p:stCondLst>
                                    <p:cond delay="0"/>
                                  </p:stCondLst>
                                  <p:iterate type="lt">
                                    <p:tmAbs val="0"/>
                                  </p:iterate>
                                  <p:childTnLst>
                                    <p:set>
                                      <p:cBhvr>
                                        <p:cTn id="106" fill="hold"/>
                                        <p:tgtEl>
                                          <p:spTgt spid="283"/>
                                        </p:tgtEl>
                                        <p:attrNameLst>
                                          <p:attrName>style.visibility</p:attrName>
                                        </p:attrNameLst>
                                      </p:cBhvr>
                                      <p:to>
                                        <p:strVal val="visible"/>
                                      </p:to>
                                    </p:set>
                                    <p:anim calcmode="lin" valueType="num">
                                      <p:cBhvr>
                                        <p:cTn id="107" dur="3000" fill="hold"/>
                                        <p:tgtEl>
                                          <p:spTgt spid="283"/>
                                        </p:tgtEl>
                                        <p:attrNameLst>
                                          <p:attrName>ppt_w</p:attrName>
                                        </p:attrNameLst>
                                      </p:cBhvr>
                                      <p:tavLst>
                                        <p:tav tm="0">
                                          <p:val>
                                            <p:strVal val="4*#ppt_w"/>
                                          </p:val>
                                        </p:tav>
                                        <p:tav tm="100000">
                                          <p:val>
                                            <p:strVal val="#ppt_w"/>
                                          </p:val>
                                        </p:tav>
                                      </p:tavLst>
                                    </p:anim>
                                    <p:anim calcmode="lin" valueType="num">
                                      <p:cBhvr>
                                        <p:cTn id="108" dur="3000" fill="hold"/>
                                        <p:tgtEl>
                                          <p:spTgt spid="283"/>
                                        </p:tgtEl>
                                        <p:attrNameLst>
                                          <p:attrName>ppt_h</p:attrName>
                                        </p:attrNameLst>
                                      </p:cBhvr>
                                      <p:tavLst>
                                        <p:tav tm="0">
                                          <p:val>
                                            <p:strVal val="4*#ppt_h"/>
                                          </p:val>
                                        </p:tav>
                                        <p:tav tm="100000">
                                          <p:val>
                                            <p:strVal val="#ppt_h"/>
                                          </p:val>
                                        </p:tav>
                                      </p:tavLst>
                                    </p:anim>
                                  </p:childTnLst>
                                </p:cTn>
                              </p:par>
                              <p:par>
                                <p:cTn id="109" presetID="23" presetClass="entr" presetSubtype="32" fill="hold" grpId="26" nodeType="withEffect">
                                  <p:stCondLst>
                                    <p:cond delay="0"/>
                                  </p:stCondLst>
                                  <p:iterate type="lt">
                                    <p:tmAbs val="0"/>
                                  </p:iterate>
                                  <p:childTnLst>
                                    <p:set>
                                      <p:cBhvr>
                                        <p:cTn id="110" fill="hold"/>
                                        <p:tgtEl>
                                          <p:spTgt spid="284"/>
                                        </p:tgtEl>
                                        <p:attrNameLst>
                                          <p:attrName>style.visibility</p:attrName>
                                        </p:attrNameLst>
                                      </p:cBhvr>
                                      <p:to>
                                        <p:strVal val="visible"/>
                                      </p:to>
                                    </p:set>
                                    <p:anim calcmode="lin" valueType="num">
                                      <p:cBhvr>
                                        <p:cTn id="111" dur="3000" fill="hold"/>
                                        <p:tgtEl>
                                          <p:spTgt spid="284"/>
                                        </p:tgtEl>
                                        <p:attrNameLst>
                                          <p:attrName>ppt_w</p:attrName>
                                        </p:attrNameLst>
                                      </p:cBhvr>
                                      <p:tavLst>
                                        <p:tav tm="0">
                                          <p:val>
                                            <p:strVal val="4*#ppt_w"/>
                                          </p:val>
                                        </p:tav>
                                        <p:tav tm="100000">
                                          <p:val>
                                            <p:strVal val="#ppt_w"/>
                                          </p:val>
                                        </p:tav>
                                      </p:tavLst>
                                    </p:anim>
                                    <p:anim calcmode="lin" valueType="num">
                                      <p:cBhvr>
                                        <p:cTn id="112" dur="3000" fill="hold"/>
                                        <p:tgtEl>
                                          <p:spTgt spid="284"/>
                                        </p:tgtEl>
                                        <p:attrNameLst>
                                          <p:attrName>ppt_h</p:attrName>
                                        </p:attrNameLst>
                                      </p:cBhvr>
                                      <p:tavLst>
                                        <p:tav tm="0">
                                          <p:val>
                                            <p:strVal val="4*#ppt_h"/>
                                          </p:val>
                                        </p:tav>
                                        <p:tav tm="100000">
                                          <p:val>
                                            <p:strVal val="#ppt_h"/>
                                          </p:val>
                                        </p:tav>
                                      </p:tavLst>
                                    </p:anim>
                                  </p:childTnLst>
                                </p:cTn>
                              </p:par>
                              <p:par>
                                <p:cTn id="113" presetID="23" presetClass="entr" presetSubtype="32" fill="hold" grpId="27" nodeType="withEffect">
                                  <p:stCondLst>
                                    <p:cond delay="0"/>
                                  </p:stCondLst>
                                  <p:iterate type="lt">
                                    <p:tmAbs val="0"/>
                                  </p:iterate>
                                  <p:childTnLst>
                                    <p:set>
                                      <p:cBhvr>
                                        <p:cTn id="114" fill="hold"/>
                                        <p:tgtEl>
                                          <p:spTgt spid="285"/>
                                        </p:tgtEl>
                                        <p:attrNameLst>
                                          <p:attrName>style.visibility</p:attrName>
                                        </p:attrNameLst>
                                      </p:cBhvr>
                                      <p:to>
                                        <p:strVal val="visible"/>
                                      </p:to>
                                    </p:set>
                                    <p:anim calcmode="lin" valueType="num">
                                      <p:cBhvr>
                                        <p:cTn id="115" dur="3000" fill="hold"/>
                                        <p:tgtEl>
                                          <p:spTgt spid="285"/>
                                        </p:tgtEl>
                                        <p:attrNameLst>
                                          <p:attrName>ppt_w</p:attrName>
                                        </p:attrNameLst>
                                      </p:cBhvr>
                                      <p:tavLst>
                                        <p:tav tm="0">
                                          <p:val>
                                            <p:strVal val="4*#ppt_w"/>
                                          </p:val>
                                        </p:tav>
                                        <p:tav tm="100000">
                                          <p:val>
                                            <p:strVal val="#ppt_w"/>
                                          </p:val>
                                        </p:tav>
                                      </p:tavLst>
                                    </p:anim>
                                    <p:anim calcmode="lin" valueType="num">
                                      <p:cBhvr>
                                        <p:cTn id="116" dur="3000" fill="hold"/>
                                        <p:tgtEl>
                                          <p:spTgt spid="285"/>
                                        </p:tgtEl>
                                        <p:attrNameLst>
                                          <p:attrName>ppt_h</p:attrName>
                                        </p:attrNameLst>
                                      </p:cBhvr>
                                      <p:tavLst>
                                        <p:tav tm="0">
                                          <p:val>
                                            <p:strVal val="4*#ppt_h"/>
                                          </p:val>
                                        </p:tav>
                                        <p:tav tm="100000">
                                          <p:val>
                                            <p:strVal val="#ppt_h"/>
                                          </p:val>
                                        </p:tav>
                                      </p:tavLst>
                                    </p:anim>
                                  </p:childTnLst>
                                </p:cTn>
                              </p:par>
                              <p:par>
                                <p:cTn id="117" presetID="1" presetClass="entr" presetSubtype="0" fill="hold" grpId="28" nodeType="withEffect">
                                  <p:stCondLst>
                                    <p:cond delay="0"/>
                                  </p:stCondLst>
                                  <p:iterate>
                                    <p:tmAbs val="0"/>
                                  </p:iterate>
                                  <p:childTnLst>
                                    <p:set>
                                      <p:cBhvr>
                                        <p:cTn id="118" fill="hold"/>
                                        <p:tgtEl>
                                          <p:spTgt spid="578"/>
                                        </p:tgtEl>
                                        <p:attrNameLst>
                                          <p:attrName>style.visibility</p:attrName>
                                        </p:attrNameLst>
                                      </p:cBhvr>
                                      <p:to>
                                        <p:strVal val="visible"/>
                                      </p:to>
                                    </p:set>
                                  </p:childTnLst>
                                </p:cTn>
                              </p:par>
                              <p:par>
                                <p:cTn id="119" presetID="23" presetClass="entr" presetSubtype="16" fill="hold" grpId="29" nodeType="withEffect">
                                  <p:stCondLst>
                                    <p:cond delay="0"/>
                                  </p:stCondLst>
                                  <p:iterate>
                                    <p:tmAbs val="0"/>
                                  </p:iterate>
                                  <p:childTnLst>
                                    <p:set>
                                      <p:cBhvr>
                                        <p:cTn id="120" fill="hold"/>
                                        <p:tgtEl>
                                          <p:spTgt spid="577"/>
                                        </p:tgtEl>
                                        <p:attrNameLst>
                                          <p:attrName>style.visibility</p:attrName>
                                        </p:attrNameLst>
                                      </p:cBhvr>
                                      <p:to>
                                        <p:strVal val="visible"/>
                                      </p:to>
                                    </p:set>
                                    <p:anim calcmode="lin" valueType="num">
                                      <p:cBhvr>
                                        <p:cTn id="121" dur="1000" fill="hold"/>
                                        <p:tgtEl>
                                          <p:spTgt spid="577"/>
                                        </p:tgtEl>
                                        <p:attrNameLst>
                                          <p:attrName>ppt_w</p:attrName>
                                        </p:attrNameLst>
                                      </p:cBhvr>
                                      <p:tavLst>
                                        <p:tav tm="0">
                                          <p:val>
                                            <p:fltVal val="0"/>
                                          </p:val>
                                        </p:tav>
                                        <p:tav tm="100000">
                                          <p:val>
                                            <p:strVal val="#ppt_w"/>
                                          </p:val>
                                        </p:tav>
                                      </p:tavLst>
                                    </p:anim>
                                    <p:anim calcmode="lin" valueType="num">
                                      <p:cBhvr>
                                        <p:cTn id="122" dur="1000" fill="hold"/>
                                        <p:tgtEl>
                                          <p:spTgt spid="57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 grpId="4" animBg="1" advAuto="0"/>
      <p:bldP spid="266" grpId="6" animBg="1" advAuto="0"/>
      <p:bldP spid="267" grpId="9" animBg="1" advAuto="0"/>
      <p:bldP spid="268" grpId="10" animBg="1" advAuto="0"/>
      <p:bldP spid="269" grpId="11" animBg="1" advAuto="0"/>
      <p:bldP spid="270" grpId="12" animBg="1" advAuto="0"/>
      <p:bldP spid="271" grpId="13" animBg="1" advAuto="0"/>
      <p:bldP spid="272" grpId="14" animBg="1" advAuto="0"/>
      <p:bldP spid="273" grpId="15" animBg="1" advAuto="0"/>
      <p:bldP spid="274" grpId="16" animBg="1" advAuto="0"/>
      <p:bldP spid="275" grpId="17" animBg="1" advAuto="0"/>
      <p:bldP spid="276" grpId="18" animBg="1" advAuto="0"/>
      <p:bldP spid="277" grpId="19" animBg="1" advAuto="0"/>
      <p:bldP spid="278" grpId="20" animBg="1" advAuto="0"/>
      <p:bldP spid="279" grpId="21" animBg="1" advAuto="0"/>
      <p:bldP spid="280" grpId="22" animBg="1" advAuto="0"/>
      <p:bldP spid="281" grpId="23" animBg="1" advAuto="0"/>
      <p:bldP spid="282" grpId="24" animBg="1" advAuto="0"/>
      <p:bldP spid="283" grpId="25" animBg="1" advAuto="0"/>
      <p:bldP spid="284" grpId="26" animBg="1" advAuto="0"/>
      <p:bldP spid="285" grpId="27" animBg="1" advAuto="0"/>
      <p:bldP spid="286" grpId="3" animBg="1" advAuto="0"/>
      <p:bldP spid="287" grpId="5" animBg="1" advAuto="0"/>
      <p:bldP spid="568" grpId="1" animBg="1" advAuto="0"/>
      <p:bldP spid="571" grpId="7" animBg="1" advAuto="0"/>
      <p:bldP spid="574" grpId="8" animBg="1" advAuto="0"/>
      <p:bldP spid="577" grpId="29" animBg="1" advAuto="0"/>
      <p:bldP spid="578" grpId="28" animBg="1" advAuto="0"/>
      <p:bldP spid="579" grpId="2"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4" name="Equivalence Partitioning"/>
          <p:cNvSpPr txBox="1">
            <a:spLocks noGrp="1"/>
          </p:cNvSpPr>
          <p:nvPr>
            <p:ph type="title"/>
          </p:nvPr>
        </p:nvSpPr>
        <p:spPr>
          <a:prstGeom prst="rect">
            <a:avLst/>
          </a:prstGeom>
        </p:spPr>
        <p:txBody>
          <a:bodyPr/>
          <a:lstStyle>
            <a:lvl1pPr>
              <a:defRPr>
                <a:solidFill>
                  <a:srgbClr val="005493"/>
                </a:solidFill>
              </a:defRPr>
            </a:lvl1pPr>
          </a:lstStyle>
          <a:p>
            <a:r>
              <a:t>Equivalence Partitioning</a:t>
            </a:r>
          </a:p>
        </p:txBody>
      </p:sp>
      <p:sp>
        <p:nvSpPr>
          <p:cNvPr id="585" name="Slide Number"/>
          <p:cNvSpPr txBox="1">
            <a:spLocks noGrp="1"/>
          </p:cNvSpPr>
          <p:nvPr>
            <p:ph type="sldNum" sz="quarter" idx="2"/>
          </p:nvPr>
        </p:nvSpPr>
        <p:spPr>
          <a:xfrm>
            <a:off x="12367056" y="9199778"/>
            <a:ext cx="213158" cy="29982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graphicFrame>
        <p:nvGraphicFramePr>
          <p:cNvPr id="586" name="Table"/>
          <p:cNvGraphicFramePr/>
          <p:nvPr>
            <p:extLst>
              <p:ext uri="{D42A27DB-BD31-4B8C-83A1-F6EECF244321}">
                <p14:modId xmlns:p14="http://schemas.microsoft.com/office/powerpoint/2010/main" val="605638284"/>
              </p:ext>
            </p:extLst>
          </p:nvPr>
        </p:nvGraphicFramePr>
        <p:xfrm>
          <a:off x="1282700" y="3060700"/>
          <a:ext cx="10439400" cy="5224777"/>
        </p:xfrm>
        <a:graphic>
          <a:graphicData uri="http://schemas.openxmlformats.org/drawingml/2006/table">
            <a:tbl>
              <a:tblPr firstRow="1">
                <a:tableStyleId>{4C3C2611-4C71-4FC5-86AE-919BDF0F9419}</a:tableStyleId>
              </a:tblPr>
              <a:tblGrid>
                <a:gridCol w="5219700">
                  <a:extLst>
                    <a:ext uri="{9D8B030D-6E8A-4147-A177-3AD203B41FA5}">
                      <a16:colId xmlns:a16="http://schemas.microsoft.com/office/drawing/2014/main" val="20000"/>
                    </a:ext>
                  </a:extLst>
                </a:gridCol>
                <a:gridCol w="5219700">
                  <a:extLst>
                    <a:ext uri="{9D8B030D-6E8A-4147-A177-3AD203B41FA5}">
                      <a16:colId xmlns:a16="http://schemas.microsoft.com/office/drawing/2014/main" val="20001"/>
                    </a:ext>
                  </a:extLst>
                </a:gridCol>
              </a:tblGrid>
              <a:tr h="1023619">
                <a:tc>
                  <a:txBody>
                    <a:bodyPr/>
                    <a:lstStyle/>
                    <a:p>
                      <a:pPr algn="ctr" defTabSz="914400">
                        <a:tabLst>
                          <a:tab pos="914400" algn="l"/>
                        </a:tabLst>
                        <a:defRPr sz="1800">
                          <a:solidFill>
                            <a:srgbClr val="000000"/>
                          </a:solidFill>
                        </a:defRPr>
                      </a:pPr>
                      <a:r>
                        <a:rPr sz="3200">
                          <a:solidFill>
                            <a:srgbClr val="FFFFFF"/>
                          </a:solidFill>
                          <a:effectLst>
                            <a:outerShdw blurRad="25400" dist="25400" dir="5400000" rotWithShape="0">
                              <a:srgbClr val="000000">
                                <a:alpha val="60000"/>
                              </a:srgbClr>
                            </a:outerShdw>
                          </a:effectLst>
                        </a:rPr>
                        <a:t>Input condition</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tc>
                  <a:txBody>
                    <a:bodyPr/>
                    <a:lstStyle/>
                    <a:p>
                      <a:pPr algn="ctr" defTabSz="914400">
                        <a:tabLst>
                          <a:tab pos="914400" algn="l"/>
                        </a:tabLst>
                        <a:defRPr sz="1800">
                          <a:solidFill>
                            <a:srgbClr val="000000"/>
                          </a:solidFill>
                        </a:defRPr>
                      </a:pPr>
                      <a:r>
                        <a:rPr sz="3200">
                          <a:solidFill>
                            <a:srgbClr val="FFFFFF"/>
                          </a:solidFill>
                          <a:effectLst>
                            <a:outerShdw blurRad="25400" dist="25400" dir="5400000" rotWithShape="0">
                              <a:srgbClr val="000000">
                                <a:alpha val="60000"/>
                              </a:srgbClr>
                            </a:outerShdw>
                          </a:effectLst>
                        </a:rPr>
                        <a:t>Equivalence classes</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blipFill rotWithShape="1">
                      <a:blip r:embed="rId3"/>
                      <a:srcRect/>
                      <a:tile tx="0" ty="0" sx="100000" sy="100000" flip="none" algn="tl"/>
                    </a:blipFill>
                  </a:tcPr>
                </a:tc>
                <a:extLst>
                  <a:ext uri="{0D108BD9-81ED-4DB2-BD59-A6C34878D82A}">
                    <a16:rowId xmlns:a16="http://schemas.microsoft.com/office/drawing/2014/main" val="10000"/>
                  </a:ext>
                </a:extLst>
              </a:tr>
              <a:tr h="1023619">
                <a:tc>
                  <a:txBody>
                    <a:bodyPr/>
                    <a:lstStyle/>
                    <a:p>
                      <a:pPr algn="ctr" defTabSz="914400">
                        <a:tabLst>
                          <a:tab pos="914400" algn="l"/>
                        </a:tabLst>
                        <a:defRPr sz="1800">
                          <a:solidFill>
                            <a:srgbClr val="000000"/>
                          </a:solidFill>
                        </a:defRPr>
                      </a:pPr>
                      <a:r>
                        <a:rPr sz="3200"/>
                        <a:t>range</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200" dirty="0"/>
                        <a:t>one valid, two invalid (larger and smaller)</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1"/>
                  </a:ext>
                </a:extLst>
              </a:tr>
              <a:tr h="1023619">
                <a:tc>
                  <a:txBody>
                    <a:bodyPr/>
                    <a:lstStyle/>
                    <a:p>
                      <a:pPr algn="ctr" defTabSz="914400">
                        <a:tabLst>
                          <a:tab pos="914400" algn="l"/>
                        </a:tabLst>
                        <a:defRPr sz="1800">
                          <a:solidFill>
                            <a:srgbClr val="000000"/>
                          </a:solidFill>
                        </a:defRPr>
                      </a:pPr>
                      <a:r>
                        <a:rPr sz="3200"/>
                        <a:t>specific value</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200" dirty="0"/>
                        <a:t>one valid, two invalid (larger and smaller)</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2"/>
                  </a:ext>
                </a:extLst>
              </a:tr>
              <a:tr h="1023619">
                <a:tc>
                  <a:txBody>
                    <a:bodyPr/>
                    <a:lstStyle/>
                    <a:p>
                      <a:pPr algn="ctr" defTabSz="914400">
                        <a:tabLst>
                          <a:tab pos="914400" algn="l"/>
                        </a:tabLst>
                        <a:defRPr sz="1800">
                          <a:solidFill>
                            <a:srgbClr val="000000"/>
                          </a:solidFill>
                        </a:defRPr>
                      </a:pPr>
                      <a:r>
                        <a:rPr sz="3200"/>
                        <a:t>member of a set</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200"/>
                        <a:t>one valid, one invalid</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3"/>
                  </a:ext>
                </a:extLst>
              </a:tr>
              <a:tr h="1023619">
                <a:tc>
                  <a:txBody>
                    <a:bodyPr/>
                    <a:lstStyle/>
                    <a:p>
                      <a:pPr algn="ctr" defTabSz="914400">
                        <a:tabLst>
                          <a:tab pos="914400" algn="l"/>
                        </a:tabLst>
                        <a:defRPr sz="1800">
                          <a:solidFill>
                            <a:srgbClr val="000000"/>
                          </a:solidFill>
                        </a:defRPr>
                      </a:pPr>
                      <a:r>
                        <a:rPr sz="3200"/>
                        <a:t>boolean</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tc>
                  <a:txBody>
                    <a:bodyPr/>
                    <a:lstStyle/>
                    <a:p>
                      <a:pPr algn="ctr" defTabSz="914400">
                        <a:tabLst>
                          <a:tab pos="914400" algn="l"/>
                        </a:tabLst>
                        <a:defRPr sz="1800">
                          <a:solidFill>
                            <a:srgbClr val="000000"/>
                          </a:solidFill>
                        </a:defRPr>
                      </a:pPr>
                      <a:r>
                        <a:rPr sz="3200" dirty="0"/>
                        <a:t>one valid, one invalid</a:t>
                      </a:r>
                    </a:p>
                  </a:txBody>
                  <a:tcPr marL="50800" marR="50800" marT="50800" marB="50800" anchor="ctr" horzOverflow="overflow">
                    <a:lnL w="25400">
                      <a:solidFill>
                        <a:srgbClr val="000000"/>
                      </a:solidFill>
                      <a:miter lim="400000"/>
                    </a:lnL>
                    <a:lnR w="25400">
                      <a:solidFill>
                        <a:srgbClr val="000000"/>
                      </a:solidFill>
                      <a:miter lim="400000"/>
                    </a:lnR>
                    <a:lnT w="25400">
                      <a:solidFill>
                        <a:srgbClr val="000000"/>
                      </a:solidFill>
                      <a:miter lim="400000"/>
                    </a:lnT>
                    <a:lnB w="25400">
                      <a:solidFill>
                        <a:srgbClr val="000000"/>
                      </a:solidFill>
                      <a:miter lim="400000"/>
                    </a:lnB>
                  </a:tcPr>
                </a:tc>
                <a:extLst>
                  <a:ext uri="{0D108BD9-81ED-4DB2-BD59-A6C34878D82A}">
                    <a16:rowId xmlns:a16="http://schemas.microsoft.com/office/drawing/2014/main" val="10004"/>
                  </a:ext>
                </a:extLst>
              </a:tr>
            </a:tbl>
          </a:graphicData>
        </a:graphic>
      </p:graphicFrame>
    </p:spTree>
  </p:cSld>
  <p:clrMapOvr>
    <a:masterClrMapping/>
  </p:clrMapOvr>
  <p:transition spd="med"/>
</p:sld>
</file>

<file path=ppt/theme/theme1.xml><?xml version="1.0" encoding="utf-8"?>
<a:theme xmlns:a="http://schemas.openxmlformats.org/drawingml/2006/main"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sson 1.1 Course Introduction" id="{C283707D-DC93-9443-9226-AE6B5890B892}" vid="{BF9F8F4F-B10F-F342-ACD0-42210C23038E}"/>
    </a:ext>
  </a:extLst>
</a:theme>
</file>

<file path=ppt/theme/theme3.xml><?xml version="1.0" encoding="utf-8"?>
<a:theme xmlns:a="http://schemas.openxmlformats.org/drawingml/2006/main"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45</TotalTime>
  <Words>3746</Words>
  <Application>Microsoft Office PowerPoint</Application>
  <PresentationFormat>Custom</PresentationFormat>
  <Paragraphs>714</Paragraphs>
  <Slides>40</Slides>
  <Notes>38</Notes>
  <HiddenSlides>14</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40</vt:i4>
      </vt:variant>
    </vt:vector>
  </HeadingPairs>
  <TitlesOfParts>
    <vt:vector size="51" baseType="lpstr">
      <vt:lpstr>Arial</vt:lpstr>
      <vt:lpstr>Calibri</vt:lpstr>
      <vt:lpstr>Gill Sans</vt:lpstr>
      <vt:lpstr>Helvetica</vt:lpstr>
      <vt:lpstr>Helvetica Neue</vt:lpstr>
      <vt:lpstr>Helvetica Neue Light</vt:lpstr>
      <vt:lpstr>Helvetica Neue Medium</vt:lpstr>
      <vt:lpstr>Monaco</vt:lpstr>
      <vt:lpstr>Verdana</vt:lpstr>
      <vt:lpstr>ModernPortfolio</vt:lpstr>
      <vt:lpstr>Office Theme</vt:lpstr>
      <vt:lpstr>CS 4350: Fundamentals of Software Engineering  Lesson 7.2 Functional Testing</vt:lpstr>
      <vt:lpstr>Systematic Functional Testing</vt:lpstr>
      <vt:lpstr>Systematic Functional Testing</vt:lpstr>
      <vt:lpstr>Testable Features</vt:lpstr>
      <vt:lpstr>Testable Features</vt:lpstr>
      <vt:lpstr>Representative Values</vt:lpstr>
      <vt:lpstr>Needles in a Haystack</vt:lpstr>
      <vt:lpstr>Systematic Partition Testing</vt:lpstr>
      <vt:lpstr>Equivalence Partitioning</vt:lpstr>
      <vt:lpstr>Boundary Analysis</vt:lpstr>
      <vt:lpstr>Example: ZIP Code</vt:lpstr>
      <vt:lpstr>Valid ZIP Codes</vt:lpstr>
      <vt:lpstr>Invalid ZIP Codes</vt:lpstr>
      <vt:lpstr>“Special” ZIP Codes</vt:lpstr>
      <vt:lpstr>Model-Based Testing</vt:lpstr>
      <vt:lpstr>PowerPoint Presentation</vt:lpstr>
      <vt:lpstr>PowerPoint Presentation</vt:lpstr>
      <vt:lpstr>Coverage Criteria</vt:lpstr>
      <vt:lpstr>PowerPoint Presentation</vt:lpstr>
      <vt:lpstr>State-Based Testing</vt:lpstr>
      <vt:lpstr>PowerPoint Presentation</vt:lpstr>
      <vt:lpstr>PowerPoint Presentation</vt:lpstr>
      <vt:lpstr>Decision Tables</vt:lpstr>
      <vt:lpstr>Condition Coverage</vt:lpstr>
      <vt:lpstr>MCDC Coverage</vt:lpstr>
      <vt:lpstr>MCDC Criterion</vt:lpstr>
      <vt:lpstr>MCDC Criterion</vt:lpstr>
      <vt:lpstr>MCDC Criterion</vt:lpstr>
      <vt:lpstr>MCDC Criterion</vt:lpstr>
      <vt:lpstr>Learning from the Past</vt:lpstr>
      <vt:lpstr>Pareto’s Law</vt:lpstr>
      <vt:lpstr>Deriving Test Case Specs</vt:lpstr>
      <vt:lpstr>Combinatorial Testing</vt:lpstr>
      <vt:lpstr>Combinatorial Testing</vt:lpstr>
      <vt:lpstr>Pairwise Testing</vt:lpstr>
      <vt:lpstr>Testing Environment</vt:lpstr>
      <vt:lpstr>Deriving Test Cases</vt:lpstr>
      <vt:lpstr>Unit Tests</vt:lpstr>
      <vt:lpstr>Recap: Systematic Functional Testing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4350: Fundamentals of Software Engineering  Lesson 7.2 Functional Testing</dc:title>
  <cp:lastModifiedBy>Bhutta, Adeel</cp:lastModifiedBy>
  <cp:revision>2</cp:revision>
  <dcterms:modified xsi:type="dcterms:W3CDTF">2021-10-18T04:39:34Z</dcterms:modified>
</cp:coreProperties>
</file>